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7"/>
  </p:handoutMasterIdLst>
  <p:sldIdLst>
    <p:sldId id="280" r:id="rId2"/>
    <p:sldId id="259" r:id="rId3"/>
    <p:sldId id="305" r:id="rId4"/>
    <p:sldId id="281" r:id="rId5"/>
    <p:sldId id="304" r:id="rId6"/>
    <p:sldId id="299" r:id="rId7"/>
    <p:sldId id="314" r:id="rId8"/>
    <p:sldId id="306" r:id="rId9"/>
    <p:sldId id="307" r:id="rId10"/>
    <p:sldId id="283" r:id="rId11"/>
    <p:sldId id="300" r:id="rId12"/>
    <p:sldId id="301" r:id="rId13"/>
    <p:sldId id="302" r:id="rId14"/>
    <p:sldId id="278" r:id="rId15"/>
    <p:sldId id="290" r:id="rId16"/>
    <p:sldId id="313" r:id="rId17"/>
    <p:sldId id="312" r:id="rId18"/>
    <p:sldId id="311" r:id="rId19"/>
    <p:sldId id="292" r:id="rId20"/>
    <p:sldId id="293" r:id="rId21"/>
    <p:sldId id="289" r:id="rId22"/>
    <p:sldId id="309" r:id="rId23"/>
    <p:sldId id="282" r:id="rId24"/>
    <p:sldId id="308" r:id="rId25"/>
    <p:sldId id="298" r:id="rId26"/>
  </p:sldIdLst>
  <p:sldSz cx="9144000" cy="6858000" type="screen4x3"/>
  <p:notesSz cx="6858000" cy="9979025"/>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5" d="100"/>
          <a:sy n="115" d="100"/>
        </p:scale>
        <p:origin x="-1524"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989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20483" name="Rectangle 3"/>
          <p:cNvSpPr>
            <a:spLocks noGrp="1" noChangeArrowheads="1"/>
          </p:cNvSpPr>
          <p:nvPr>
            <p:ph type="dt" sz="quarter" idx="1"/>
          </p:nvPr>
        </p:nvSpPr>
        <p:spPr bwMode="auto">
          <a:xfrm>
            <a:off x="3884613" y="0"/>
            <a:ext cx="2971800" cy="4989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20484" name="Rectangle 4"/>
          <p:cNvSpPr>
            <a:spLocks noGrp="1" noChangeArrowheads="1"/>
          </p:cNvSpPr>
          <p:nvPr>
            <p:ph type="ftr" sz="quarter" idx="2"/>
          </p:nvPr>
        </p:nvSpPr>
        <p:spPr bwMode="auto">
          <a:xfrm>
            <a:off x="0" y="9478342"/>
            <a:ext cx="2971800" cy="4989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20485" name="Rectangle 5"/>
          <p:cNvSpPr>
            <a:spLocks noGrp="1" noChangeArrowheads="1"/>
          </p:cNvSpPr>
          <p:nvPr>
            <p:ph type="sldNum" sz="quarter" idx="3"/>
          </p:nvPr>
        </p:nvSpPr>
        <p:spPr bwMode="auto">
          <a:xfrm>
            <a:off x="3884613" y="9478342"/>
            <a:ext cx="2971800" cy="4989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6D50564-4D36-4AD6-BE72-8B3F6078E6D8}" type="slidenum">
              <a:rPr lang="en-GB"/>
              <a:pPr/>
              <a:t>‹#›</a:t>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s-IS"/>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1FCE55D-4CDF-4DBC-B8DE-6DFDC1ECB676}"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EBA3F3E-D4E0-4737-99E0-FECF15A41885}"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557CE525-601A-4130-BFB0-7BDEB05507CA}"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is-I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GB"/>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GB"/>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FD98FE9E-F485-4E47-8AA8-52A4D8A80EFD}"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is-I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GB"/>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GB"/>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99D2F9DD-343F-4DBA-BEED-5346D1C3C428}" type="slidenum">
              <a:rPr lang="en-GB"/>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GB"/>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GB"/>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1B813E3-EF5A-49A1-A8B1-1C65A987A23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DDB26BBE-367F-40B5-A91F-A89B821CB0D2}"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7E538D9-2916-4208-AF15-FD928891A323}"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4926745-80FC-4131-85E2-6ADCFABE3146}"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984215CD-5700-4520-9ADE-886A9288600A}"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A4880C6F-1F66-49ED-B12E-150B0846FDC9}"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63D3F1F2-8E40-430A-8F8E-795543E40AE2}"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4CC6E5B0-7AC6-42EA-A25C-514C1B09DA59}"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47C4C65E-9489-40B4-87FE-E22F9C5B3B07}"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F39BFF-74E7-4FD4-88B1-26BCE39616E0}"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68313" y="476250"/>
            <a:ext cx="8496300" cy="5832475"/>
          </a:xfrm>
        </p:spPr>
        <p:txBody>
          <a:bodyPr/>
          <a:lstStyle/>
          <a:p>
            <a:pPr algn="l" eaLnBrk="1" hangingPunct="1"/>
            <a:r>
              <a:rPr lang="is-IS" dirty="0" smtClean="0"/>
              <a:t>  </a:t>
            </a:r>
            <a:r>
              <a:rPr lang="is-IS" sz="2800" dirty="0" smtClean="0"/>
              <a:t>Molduhraun</a:t>
            </a:r>
            <a:r>
              <a:rPr lang="is-IS" sz="4000" dirty="0" smtClean="0"/>
              <a:t>  </a:t>
            </a:r>
            <a:r>
              <a:rPr lang="is-IS" sz="1800" dirty="0" smtClean="0"/>
              <a:t>-    forkynning deiliskipulags</a:t>
            </a:r>
            <a:br>
              <a:rPr lang="is-IS" sz="1800" dirty="0" smtClean="0"/>
            </a:br>
            <a:r>
              <a:rPr lang="is-IS" sz="3200" dirty="0" smtClean="0"/>
              <a:t/>
            </a:r>
            <a:br>
              <a:rPr lang="is-IS" sz="3200" dirty="0" smtClean="0"/>
            </a:br>
            <a:r>
              <a:rPr lang="is-IS" sz="3200" dirty="0" smtClean="0"/>
              <a:t>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t>
            </a:r>
            <a:r>
              <a:rPr lang="is-IS" sz="2000" dirty="0" smtClean="0"/>
              <a:t>Almennur fundur	</a:t>
            </a:r>
            <a:r>
              <a:rPr lang="is-IS" sz="1400" dirty="0" smtClean="0"/>
              <a:t>	                                                                   </a:t>
            </a:r>
            <a:r>
              <a:rPr lang="is-IS" sz="1200" dirty="0" smtClean="0"/>
              <a:t>6</a:t>
            </a:r>
            <a:r>
              <a:rPr lang="is-IS" sz="1200" dirty="0" smtClean="0"/>
              <a:t>. </a:t>
            </a:r>
            <a:r>
              <a:rPr lang="is-IS" sz="1200" dirty="0" smtClean="0"/>
              <a:t>maí 2019</a:t>
            </a:r>
            <a:endParaRPr lang="en-GB" sz="1200" dirty="0" smtClean="0"/>
          </a:p>
        </p:txBody>
      </p:sp>
      <p:pic>
        <p:nvPicPr>
          <p:cNvPr id="5" name="Content Placeholder 4" descr="01 021018 037.JPG"/>
          <p:cNvPicPr>
            <a:picLocks noGrp="1" noChangeAspect="1"/>
          </p:cNvPicPr>
          <p:nvPr>
            <p:ph idx="1"/>
          </p:nvPr>
        </p:nvPicPr>
        <p:blipFill>
          <a:blip r:embed="rId2" cstate="print"/>
          <a:stretch>
            <a:fillRect/>
          </a:stretch>
        </p:blipFill>
        <p:spPr>
          <a:xfrm>
            <a:off x="873684" y="908720"/>
            <a:ext cx="7992892" cy="5328593"/>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250825" y="116632"/>
            <a:ext cx="7705551" cy="504056"/>
          </a:xfrm>
        </p:spPr>
        <p:txBody>
          <a:bodyPr/>
          <a:lstStyle/>
          <a:p>
            <a:pPr algn="l"/>
            <a:r>
              <a:rPr lang="is-IS" sz="1400" dirty="0" smtClean="0"/>
              <a:t>Vesturhraun  </a:t>
            </a:r>
            <a:r>
              <a:rPr lang="is-IS" sz="1400" dirty="0" smtClean="0"/>
              <a:t>1, 3, 5  </a:t>
            </a:r>
            <a:r>
              <a:rPr lang="is-IS" sz="1400" dirty="0" smtClean="0"/>
              <a:t>/  Suðurhraun 3, 6, 10, 12</a:t>
            </a:r>
            <a:br>
              <a:rPr lang="is-IS" sz="1400" dirty="0" smtClean="0"/>
            </a:br>
            <a:endParaRPr lang="en-GB" sz="900" dirty="0"/>
          </a:p>
        </p:txBody>
      </p:sp>
      <p:pic>
        <p:nvPicPr>
          <p:cNvPr id="5" name="Content Placeholder 4" descr="04-Molduhraun - skipulagsuppdráttur A2 060519.jpg"/>
          <p:cNvPicPr>
            <a:picLocks noGrp="1" noChangeAspect="1"/>
          </p:cNvPicPr>
          <p:nvPr>
            <p:ph idx="1"/>
          </p:nvPr>
        </p:nvPicPr>
        <p:blipFill>
          <a:blip r:embed="rId2" cstate="print"/>
          <a:srcRect l="3431" t="1072" r="54499" b="55324"/>
          <a:stretch>
            <a:fillRect/>
          </a:stretch>
        </p:blipFill>
        <p:spPr>
          <a:xfrm>
            <a:off x="251520" y="476672"/>
            <a:ext cx="8647157" cy="6336704"/>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179513" y="116632"/>
            <a:ext cx="8964488" cy="504056"/>
          </a:xfrm>
        </p:spPr>
        <p:txBody>
          <a:bodyPr/>
          <a:lstStyle/>
          <a:p>
            <a:pPr algn="l"/>
            <a:r>
              <a:rPr lang="is-IS" sz="1400" dirty="0" smtClean="0"/>
              <a:t>Garðahraun </a:t>
            </a:r>
            <a:r>
              <a:rPr lang="is-IS" sz="1400" dirty="0" smtClean="0"/>
              <a:t>1  /  Suðurhraun 1, 2, 4  /  Miðhraun 10, 12, 14, 16, 18, 20  /  Norðurhraun 1</a:t>
            </a:r>
            <a:br>
              <a:rPr lang="is-IS" sz="1400" dirty="0" smtClean="0"/>
            </a:br>
            <a:endParaRPr lang="en-GB" sz="900" dirty="0"/>
          </a:p>
        </p:txBody>
      </p:sp>
      <p:pic>
        <p:nvPicPr>
          <p:cNvPr id="6" name="Content Placeholder 5" descr="04-Molduhraun - skipulagsuppdráttur A2 250419.jpg"/>
          <p:cNvPicPr>
            <a:picLocks noGrp="1" noChangeAspect="1"/>
          </p:cNvPicPr>
          <p:nvPr>
            <p:ph idx="1"/>
          </p:nvPr>
        </p:nvPicPr>
        <p:blipFill>
          <a:blip r:embed="rId2" cstate="print"/>
          <a:srcRect l="12393" t="22305" r="39298" b="32063"/>
          <a:stretch>
            <a:fillRect/>
          </a:stretch>
        </p:blipFill>
        <p:spPr>
          <a:xfrm>
            <a:off x="107504" y="768174"/>
            <a:ext cx="8928992" cy="5965239"/>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250825" y="116632"/>
            <a:ext cx="7705551" cy="504056"/>
          </a:xfrm>
        </p:spPr>
        <p:txBody>
          <a:bodyPr/>
          <a:lstStyle/>
          <a:p>
            <a:pPr algn="l"/>
            <a:r>
              <a:rPr lang="is-IS" sz="1400" dirty="0" smtClean="0"/>
              <a:t>Garðahraun 2  /  Miðhraun 11, 13, 15, 22, 24  / Austurhraun 3, 5, 7</a:t>
            </a:r>
            <a:br>
              <a:rPr lang="is-IS" sz="1400" dirty="0" smtClean="0"/>
            </a:br>
            <a:endParaRPr lang="en-GB" sz="900" dirty="0"/>
          </a:p>
        </p:txBody>
      </p:sp>
      <p:pic>
        <p:nvPicPr>
          <p:cNvPr id="6" name="Content Placeholder 5" descr="04-Molduhraun - skipulagsuppdráttur A2 250419.jpg"/>
          <p:cNvPicPr>
            <a:picLocks noGrp="1" noChangeAspect="1"/>
          </p:cNvPicPr>
          <p:nvPr>
            <p:ph idx="1"/>
          </p:nvPr>
        </p:nvPicPr>
        <p:blipFill>
          <a:blip r:embed="rId2" cstate="print"/>
          <a:srcRect l="15164" t="54445" r="43160" b="6272"/>
          <a:stretch>
            <a:fillRect/>
          </a:stretch>
        </p:blipFill>
        <p:spPr>
          <a:xfrm>
            <a:off x="35496" y="645029"/>
            <a:ext cx="9036496" cy="6024331"/>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250825" y="116632"/>
            <a:ext cx="7705551" cy="504056"/>
          </a:xfrm>
        </p:spPr>
        <p:txBody>
          <a:bodyPr/>
          <a:lstStyle/>
          <a:p>
            <a:pPr algn="l"/>
            <a:r>
              <a:rPr lang="is-IS" sz="1400" dirty="0" smtClean="0"/>
              <a:t>Austurhraun 9  /  Miðhraun 2, 4, 6, 8</a:t>
            </a:r>
            <a:br>
              <a:rPr lang="is-IS" sz="1400" dirty="0" smtClean="0"/>
            </a:br>
            <a:endParaRPr lang="en-GB" sz="900" dirty="0"/>
          </a:p>
        </p:txBody>
      </p:sp>
      <p:pic>
        <p:nvPicPr>
          <p:cNvPr id="6" name="Content Placeholder 5" descr="04-Molduhraun - skipulagsuppdráttur A2 250419.jpg"/>
          <p:cNvPicPr>
            <a:picLocks noGrp="1" noChangeAspect="1"/>
          </p:cNvPicPr>
          <p:nvPr>
            <p:ph idx="1"/>
          </p:nvPr>
        </p:nvPicPr>
        <p:blipFill>
          <a:blip r:embed="rId2" cstate="print"/>
          <a:srcRect l="45269" t="34546" r="12547" b="20044"/>
          <a:stretch>
            <a:fillRect/>
          </a:stretch>
        </p:blipFill>
        <p:spPr>
          <a:xfrm>
            <a:off x="395536" y="546225"/>
            <a:ext cx="8136904" cy="6195143"/>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250825" y="0"/>
            <a:ext cx="6337399" cy="404664"/>
          </a:xfrm>
        </p:spPr>
        <p:txBody>
          <a:bodyPr/>
          <a:lstStyle/>
          <a:p>
            <a:pPr algn="l"/>
            <a:r>
              <a:rPr lang="is-IS" sz="1400" dirty="0" smtClean="0"/>
              <a:t>Molduhraun  </a:t>
            </a:r>
            <a:r>
              <a:rPr lang="is-IS" sz="1400" dirty="0"/>
              <a:t>-  </a:t>
            </a:r>
            <a:r>
              <a:rPr lang="is-IS" sz="1400" dirty="0" smtClean="0"/>
              <a:t>skýringaruppdráttur</a:t>
            </a:r>
            <a:endParaRPr lang="en-GB" sz="900" dirty="0"/>
          </a:p>
        </p:txBody>
      </p:sp>
      <p:pic>
        <p:nvPicPr>
          <p:cNvPr id="6" name="Content Placeholder 5" descr="05-Molduhraun - skýringaruppdráttur A2 060519.jpg"/>
          <p:cNvPicPr>
            <a:picLocks noGrp="1" noChangeAspect="1"/>
          </p:cNvPicPr>
          <p:nvPr>
            <p:ph idx="1"/>
          </p:nvPr>
        </p:nvPicPr>
        <p:blipFill>
          <a:blip r:embed="rId2" cstate="print"/>
          <a:stretch>
            <a:fillRect/>
          </a:stretch>
        </p:blipFill>
        <p:spPr>
          <a:xfrm>
            <a:off x="35496" y="404664"/>
            <a:ext cx="9073604" cy="6381904"/>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1115616" y="692696"/>
            <a:ext cx="7128792" cy="5400600"/>
          </a:xfrm>
        </p:spPr>
        <p:txBody>
          <a:bodyPr/>
          <a:lstStyle/>
          <a:p>
            <a:pPr algn="l"/>
            <a:r>
              <a:rPr lang="en-GB" sz="1600" dirty="0" err="1" smtClean="0"/>
              <a:t>Nokkur</a:t>
            </a:r>
            <a:r>
              <a:rPr lang="en-GB" sz="1600" dirty="0" smtClean="0"/>
              <a:t> </a:t>
            </a:r>
            <a:r>
              <a:rPr lang="en-GB" sz="1600" dirty="0" err="1" smtClean="0"/>
              <a:t>atriði</a:t>
            </a:r>
            <a:r>
              <a:rPr lang="en-GB" sz="1600" dirty="0" smtClean="0"/>
              <a:t> </a:t>
            </a:r>
            <a:r>
              <a:rPr lang="en-GB" sz="1600" dirty="0" err="1" smtClean="0"/>
              <a:t>úr</a:t>
            </a:r>
            <a:r>
              <a:rPr lang="en-GB" sz="1600" dirty="0" smtClean="0"/>
              <a:t> </a:t>
            </a:r>
            <a:r>
              <a:rPr lang="en-GB" sz="1600" dirty="0" err="1" smtClean="0"/>
              <a:t>skipulagskilmálum</a:t>
            </a:r>
            <a:r>
              <a:rPr lang="en-GB" sz="1600" dirty="0" smtClean="0"/>
              <a:t>:</a:t>
            </a:r>
            <a:r>
              <a:rPr lang="en-GB" sz="1400" dirty="0" smtClean="0"/>
              <a:t/>
            </a:r>
            <a:br>
              <a:rPr lang="en-GB" sz="1400" dirty="0" smtClean="0"/>
            </a:br>
            <a:r>
              <a:rPr lang="en-GB" sz="1400" dirty="0" smtClean="0"/>
              <a:t/>
            </a:r>
            <a:br>
              <a:rPr lang="en-GB" sz="1400" dirty="0" smtClean="0"/>
            </a:br>
            <a:r>
              <a:rPr lang="en-GB" sz="1800" b="1" dirty="0" smtClean="0"/>
              <a:t/>
            </a:r>
            <a:br>
              <a:rPr lang="en-GB" sz="1800" b="1" dirty="0" smtClean="0"/>
            </a:br>
            <a:r>
              <a:rPr lang="en-GB" sz="1800" b="1" dirty="0" smtClean="0"/>
              <a:t/>
            </a:r>
            <a:br>
              <a:rPr lang="en-GB" sz="1800" b="1" dirty="0" smtClean="0"/>
            </a:br>
            <a:r>
              <a:rPr lang="en-GB" sz="1600" dirty="0" smtClean="0"/>
              <a:t>2.1.2</a:t>
            </a:r>
            <a:r>
              <a:rPr lang="en-GB" sz="1800" b="1" dirty="0" smtClean="0"/>
              <a:t>  </a:t>
            </a:r>
            <a:r>
              <a:rPr lang="en-GB" sz="1800" b="1" dirty="0" err="1" smtClean="0"/>
              <a:t>Nýtingarhlutfall</a:t>
            </a:r>
            <a:r>
              <a:rPr lang="is-IS" sz="1800" dirty="0" smtClean="0"/>
              <a:t/>
            </a:r>
            <a:br>
              <a:rPr lang="is-IS" sz="1800" dirty="0" smtClean="0"/>
            </a:br>
            <a:r>
              <a:rPr lang="en-GB" sz="1800" dirty="0" smtClean="0"/>
              <a:t> </a:t>
            </a:r>
            <a:r>
              <a:rPr lang="is-IS" sz="1800" dirty="0" smtClean="0"/>
              <a:t/>
            </a:r>
            <a:br>
              <a:rPr lang="is-IS" sz="1800" dirty="0" smtClean="0"/>
            </a:br>
            <a:r>
              <a:rPr lang="en-GB" sz="1800" dirty="0" err="1" smtClean="0"/>
              <a:t>Grunnflötur</a:t>
            </a:r>
            <a:r>
              <a:rPr lang="en-GB" sz="1800" dirty="0" smtClean="0"/>
              <a:t> </a:t>
            </a:r>
            <a:r>
              <a:rPr lang="en-GB" sz="1800" dirty="0" err="1" smtClean="0"/>
              <a:t>húsa</a:t>
            </a:r>
            <a:r>
              <a:rPr lang="en-GB" sz="1800" dirty="0" smtClean="0"/>
              <a:t> </a:t>
            </a:r>
            <a:r>
              <a:rPr lang="en-GB" sz="1800" dirty="0" err="1" smtClean="0"/>
              <a:t>má</a:t>
            </a:r>
            <a:r>
              <a:rPr lang="en-GB" sz="1800" dirty="0" smtClean="0"/>
              <a:t> að </a:t>
            </a:r>
            <a:r>
              <a:rPr lang="en-GB" sz="1800" dirty="0" err="1" smtClean="0"/>
              <a:t>hámarki</a:t>
            </a:r>
            <a:r>
              <a:rPr lang="en-GB" sz="1800" dirty="0" smtClean="0"/>
              <a:t> </a:t>
            </a:r>
            <a:r>
              <a:rPr lang="en-GB" sz="1800" dirty="0" err="1" smtClean="0"/>
              <a:t>nema</a:t>
            </a:r>
            <a:r>
              <a:rPr lang="en-GB" sz="1800" dirty="0" smtClean="0"/>
              <a:t> 50% </a:t>
            </a:r>
            <a:r>
              <a:rPr lang="en-GB" sz="1800" dirty="0" err="1" smtClean="0"/>
              <a:t>af</a:t>
            </a:r>
            <a:r>
              <a:rPr lang="en-GB" sz="1800" dirty="0" smtClean="0"/>
              <a:t> </a:t>
            </a:r>
            <a:r>
              <a:rPr lang="en-GB" sz="1800" dirty="0" err="1" smtClean="0"/>
              <a:t>stærð</a:t>
            </a:r>
            <a:r>
              <a:rPr lang="en-GB" sz="1800" dirty="0" smtClean="0"/>
              <a:t> </a:t>
            </a:r>
            <a:r>
              <a:rPr lang="en-GB" sz="1800" dirty="0" err="1" smtClean="0"/>
              <a:t>lóða</a:t>
            </a:r>
            <a:r>
              <a:rPr lang="en-GB" sz="1800" dirty="0" smtClean="0"/>
              <a:t>, en </a:t>
            </a:r>
            <a:r>
              <a:rPr lang="en-GB" sz="1800" dirty="0" err="1" smtClean="0"/>
              <a:t>nýtingarhlutfall</a:t>
            </a:r>
            <a:r>
              <a:rPr lang="en-GB" sz="1800" dirty="0" smtClean="0"/>
              <a:t> </a:t>
            </a:r>
            <a:r>
              <a:rPr lang="en-GB" sz="1800" dirty="0" err="1" smtClean="0"/>
              <a:t>er</a:t>
            </a:r>
            <a:r>
              <a:rPr lang="en-GB" sz="1800" dirty="0" smtClean="0"/>
              <a:t> </a:t>
            </a:r>
            <a:r>
              <a:rPr lang="en-GB" sz="1800" dirty="0" err="1" smtClean="0"/>
              <a:t>mest</a:t>
            </a:r>
            <a:r>
              <a:rPr lang="en-GB" sz="1800" dirty="0" smtClean="0"/>
              <a:t> 0,8. </a:t>
            </a:r>
            <a:r>
              <a:rPr lang="is-IS" sz="1800" dirty="0" smtClean="0"/>
              <a:t/>
            </a:r>
            <a:br>
              <a:rPr lang="is-IS" sz="1800" dirty="0" smtClean="0"/>
            </a:br>
            <a:r>
              <a:rPr lang="en-GB" sz="1800" dirty="0" smtClean="0"/>
              <a:t> </a:t>
            </a:r>
            <a:r>
              <a:rPr lang="is-IS" sz="1800" dirty="0" smtClean="0"/>
              <a:t/>
            </a:r>
            <a:br>
              <a:rPr lang="is-IS" sz="1800" dirty="0" smtClean="0"/>
            </a:br>
            <a:r>
              <a:rPr lang="is-IS" sz="1800" dirty="0" smtClean="0"/>
              <a:t/>
            </a:r>
            <a:br>
              <a:rPr lang="is-IS" sz="1800" dirty="0" smtClean="0"/>
            </a:br>
            <a:r>
              <a:rPr lang="is-IS" sz="2000" dirty="0" smtClean="0">
                <a:latin typeface="Arial" pitchFamily="34" charset="0"/>
                <a:cs typeface="Arial" pitchFamily="34" charset="0"/>
              </a:rPr>
              <a:t/>
            </a:r>
            <a:br>
              <a:rPr lang="is-IS" sz="2000" dirty="0" smtClean="0">
                <a:latin typeface="Arial" pitchFamily="34" charset="0"/>
                <a:cs typeface="Arial" pitchFamily="34" charset="0"/>
              </a:rPr>
            </a:br>
            <a:r>
              <a:rPr lang="is-IS" sz="2000" dirty="0" smtClean="0">
                <a:latin typeface="Arial" pitchFamily="34" charset="0"/>
                <a:cs typeface="Arial" pitchFamily="34" charset="0"/>
              </a:rPr>
              <a:t/>
            </a:r>
            <a:br>
              <a:rPr lang="is-IS" sz="2000" dirty="0" smtClean="0">
                <a:latin typeface="Arial" pitchFamily="34" charset="0"/>
                <a:cs typeface="Arial" pitchFamily="34" charset="0"/>
              </a:rPr>
            </a:br>
            <a:r>
              <a:rPr lang="is-IS" sz="2000" dirty="0" smtClean="0">
                <a:latin typeface="Arial" pitchFamily="34" charset="0"/>
                <a:cs typeface="Arial" pitchFamily="34" charset="0"/>
              </a:rPr>
              <a:t/>
            </a:r>
            <a:br>
              <a:rPr lang="is-IS" sz="2000" dirty="0" smtClean="0">
                <a:latin typeface="Arial" pitchFamily="34" charset="0"/>
                <a:cs typeface="Arial" pitchFamily="34" charset="0"/>
              </a:rPr>
            </a:br>
            <a:endParaRPr lang="en-GB" sz="1400"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520" y="548680"/>
            <a:ext cx="3744416" cy="2431435"/>
          </a:xfrm>
          <a:prstGeom prst="rect">
            <a:avLst/>
          </a:prstGeom>
        </p:spPr>
        <p:txBody>
          <a:bodyPr wrap="square">
            <a:spAutoFit/>
          </a:bodyPr>
          <a:lstStyle/>
          <a:p>
            <a:r>
              <a:rPr lang="is-IS" sz="1200" dirty="0" smtClean="0"/>
              <a:t>Dæmi:  </a:t>
            </a:r>
          </a:p>
          <a:p>
            <a:endParaRPr lang="is-IS" sz="1200" dirty="0" smtClean="0"/>
          </a:p>
          <a:p>
            <a:r>
              <a:rPr lang="is-IS" sz="1600" dirty="0" smtClean="0"/>
              <a:t>Suðurhraun 10</a:t>
            </a:r>
          </a:p>
          <a:p>
            <a:endParaRPr lang="is-IS" sz="1600" dirty="0" smtClean="0"/>
          </a:p>
          <a:p>
            <a:r>
              <a:rPr lang="is-IS" sz="1600" dirty="0" smtClean="0"/>
              <a:t>Flatarmál lóðar                 11.950  </a:t>
            </a:r>
            <a:r>
              <a:rPr lang="en-GB" sz="1400" dirty="0" smtClean="0"/>
              <a:t>m² </a:t>
            </a:r>
            <a:endParaRPr lang="is-IS" sz="1400" dirty="0" smtClean="0"/>
          </a:p>
          <a:p>
            <a:r>
              <a:rPr lang="is-IS" sz="1600" dirty="0" smtClean="0"/>
              <a:t>Heildarflatarmál húss         7.074  </a:t>
            </a:r>
            <a:r>
              <a:rPr lang="en-GB" sz="1400" dirty="0" smtClean="0"/>
              <a:t>m² </a:t>
            </a:r>
            <a:endParaRPr lang="is-IS" sz="1400" dirty="0" smtClean="0"/>
          </a:p>
          <a:p>
            <a:r>
              <a:rPr lang="is-IS" sz="1600" dirty="0" smtClean="0"/>
              <a:t>Nýtingarhlutfall                     0,60</a:t>
            </a:r>
          </a:p>
          <a:p>
            <a:endParaRPr lang="is-IS" sz="1600" dirty="0" smtClean="0"/>
          </a:p>
          <a:p>
            <a:r>
              <a:rPr lang="is-IS" sz="1600" dirty="0" smtClean="0"/>
              <a:t>Grunnflötur húss                5.003  </a:t>
            </a:r>
            <a:r>
              <a:rPr lang="en-GB" sz="1400" dirty="0" smtClean="0"/>
              <a:t>m² </a:t>
            </a:r>
            <a:endParaRPr lang="is-IS" sz="1400" dirty="0" smtClean="0"/>
          </a:p>
          <a:p>
            <a:r>
              <a:rPr lang="is-IS" sz="1600" dirty="0" smtClean="0"/>
              <a:t>Grunnflðtur húss af lóð        0,42</a:t>
            </a:r>
            <a:endParaRPr lang="is-IS" sz="1600" dirty="0"/>
          </a:p>
        </p:txBody>
      </p:sp>
      <p:pic>
        <p:nvPicPr>
          <p:cNvPr id="7" name="Content Placeholder 6" descr="22 Suðurhraun 10 cad.jpg"/>
          <p:cNvPicPr>
            <a:picLocks noGrp="1" noChangeAspect="1"/>
          </p:cNvPicPr>
          <p:nvPr>
            <p:ph sz="quarter" idx="4"/>
          </p:nvPr>
        </p:nvPicPr>
        <p:blipFill>
          <a:blip r:embed="rId2" cstate="print"/>
          <a:srcRect l="12119" r="8018"/>
          <a:stretch>
            <a:fillRect/>
          </a:stretch>
        </p:blipFill>
        <p:spPr>
          <a:xfrm>
            <a:off x="6660232" y="332656"/>
            <a:ext cx="2376264" cy="6149130"/>
          </a:xfrm>
        </p:spPr>
      </p:pic>
      <p:pic>
        <p:nvPicPr>
          <p:cNvPr id="10" name="Content Placeholder 9" descr="22 Suðurhraun 10 afstm GB9-8128.jpg"/>
          <p:cNvPicPr>
            <a:picLocks noGrp="1" noChangeAspect="1"/>
          </p:cNvPicPr>
          <p:nvPr>
            <p:ph sz="quarter" idx="2"/>
          </p:nvPr>
        </p:nvPicPr>
        <p:blipFill>
          <a:blip r:embed="rId3" cstate="print"/>
          <a:srcRect b="2302"/>
          <a:stretch>
            <a:fillRect/>
          </a:stretch>
        </p:blipFill>
        <p:spPr>
          <a:xfrm>
            <a:off x="4139952" y="222959"/>
            <a:ext cx="2376264" cy="6302385"/>
          </a:xfrm>
        </p:spPr>
      </p:pic>
      <p:pic>
        <p:nvPicPr>
          <p:cNvPr id="12" name="Content Placeholder 11" descr="01 021018 088.JPG"/>
          <p:cNvPicPr>
            <a:picLocks noGrp="1" noChangeAspect="1"/>
          </p:cNvPicPr>
          <p:nvPr>
            <p:ph sz="quarter" idx="3"/>
          </p:nvPr>
        </p:nvPicPr>
        <p:blipFill>
          <a:blip r:embed="rId4" cstate="print"/>
          <a:stretch>
            <a:fillRect/>
          </a:stretch>
        </p:blipFill>
        <p:spPr>
          <a:xfrm>
            <a:off x="107504" y="4632324"/>
            <a:ext cx="3884977" cy="1821012"/>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1187624" y="692696"/>
            <a:ext cx="7056784" cy="5400600"/>
          </a:xfrm>
        </p:spPr>
        <p:txBody>
          <a:bodyPr/>
          <a:lstStyle/>
          <a:p>
            <a:pPr algn="l"/>
            <a:r>
              <a:rPr lang="en-GB" sz="1400" dirty="0" smtClean="0"/>
              <a:t/>
            </a:r>
            <a:br>
              <a:rPr lang="en-GB" sz="1400" dirty="0" smtClean="0"/>
            </a:br>
            <a:r>
              <a:rPr lang="en-GB" sz="1800" b="1" dirty="0" smtClean="0"/>
              <a:t/>
            </a:r>
            <a:br>
              <a:rPr lang="en-GB" sz="1800" b="1" dirty="0" smtClean="0"/>
            </a:br>
            <a:r>
              <a:rPr lang="en-GB" sz="1800" b="1" dirty="0" smtClean="0"/>
              <a:t/>
            </a:r>
            <a:br>
              <a:rPr lang="en-GB" sz="1800" b="1" dirty="0" smtClean="0"/>
            </a:br>
            <a:r>
              <a:rPr lang="en-GB" sz="1600" dirty="0" smtClean="0"/>
              <a:t>2.1.5</a:t>
            </a:r>
            <a:r>
              <a:rPr lang="en-GB" sz="1800" b="1" dirty="0" smtClean="0"/>
              <a:t>  </a:t>
            </a:r>
            <a:r>
              <a:rPr lang="en-GB" sz="1800" b="1" dirty="0" err="1" smtClean="0"/>
              <a:t>Aðkomur</a:t>
            </a:r>
            <a:r>
              <a:rPr lang="en-GB" sz="1800" b="1" dirty="0" smtClean="0"/>
              <a:t> að </a:t>
            </a:r>
            <a:r>
              <a:rPr lang="en-GB" sz="1800" b="1" dirty="0" err="1" smtClean="0"/>
              <a:t>lóðum</a:t>
            </a:r>
            <a:r>
              <a:rPr lang="en-GB" sz="1800" b="1" dirty="0" smtClean="0"/>
              <a:t> og </a:t>
            </a:r>
            <a:r>
              <a:rPr lang="en-GB" sz="1800" b="1" dirty="0" err="1" smtClean="0"/>
              <a:t>bílastæði</a:t>
            </a:r>
            <a:r>
              <a:rPr lang="is-IS" sz="1800" dirty="0" smtClean="0"/>
              <a:t/>
            </a:r>
            <a:br>
              <a:rPr lang="is-IS" sz="1800" dirty="0" smtClean="0"/>
            </a:br>
            <a:r>
              <a:rPr lang="en-GB" sz="1800" dirty="0" smtClean="0"/>
              <a:t> </a:t>
            </a:r>
            <a:r>
              <a:rPr lang="is-IS" sz="1800" dirty="0" smtClean="0"/>
              <a:t/>
            </a:r>
            <a:br>
              <a:rPr lang="is-IS" sz="1800" dirty="0" smtClean="0"/>
            </a:br>
            <a:r>
              <a:rPr lang="is-IS" sz="1800" dirty="0" smtClean="0"/>
              <a:t>. . . </a:t>
            </a:r>
            <a:br>
              <a:rPr lang="is-IS" sz="1800" dirty="0" smtClean="0"/>
            </a:br>
            <a:r>
              <a:rPr lang="is-IS" sz="1800" dirty="0" smtClean="0"/>
              <a:t/>
            </a:r>
            <a:br>
              <a:rPr lang="is-IS" sz="1800" dirty="0" smtClean="0"/>
            </a:br>
            <a:r>
              <a:rPr lang="en-GB" sz="1800" dirty="0" err="1" smtClean="0"/>
              <a:t>Reikna</a:t>
            </a:r>
            <a:r>
              <a:rPr lang="en-GB" sz="1800" dirty="0" smtClean="0"/>
              <a:t> </a:t>
            </a:r>
            <a:r>
              <a:rPr lang="en-GB" sz="1800" dirty="0" err="1" smtClean="0"/>
              <a:t>skal</a:t>
            </a:r>
            <a:r>
              <a:rPr lang="en-GB" sz="1800" dirty="0" smtClean="0"/>
              <a:t> </a:t>
            </a:r>
            <a:r>
              <a:rPr lang="en-GB" sz="1800" dirty="0" err="1" smtClean="0"/>
              <a:t>með</a:t>
            </a:r>
            <a:r>
              <a:rPr lang="en-GB" sz="1800" dirty="0" smtClean="0"/>
              <a:t> að </a:t>
            </a:r>
            <a:r>
              <a:rPr lang="en-GB" sz="1800" dirty="0" err="1" smtClean="0"/>
              <a:t>lágmarki</a:t>
            </a:r>
            <a:r>
              <a:rPr lang="en-GB" sz="1800" dirty="0" smtClean="0"/>
              <a:t> </a:t>
            </a:r>
            <a:r>
              <a:rPr lang="en-GB" sz="1800" dirty="0" err="1" smtClean="0"/>
              <a:t>einu</a:t>
            </a:r>
            <a:r>
              <a:rPr lang="en-GB" sz="1800" dirty="0" smtClean="0"/>
              <a:t> </a:t>
            </a:r>
            <a:r>
              <a:rPr lang="en-GB" sz="1800" dirty="0" err="1" smtClean="0"/>
              <a:t>bílastæði</a:t>
            </a:r>
            <a:r>
              <a:rPr lang="en-GB" sz="1800" dirty="0" smtClean="0"/>
              <a:t> </a:t>
            </a:r>
            <a:r>
              <a:rPr lang="en-GB" sz="1800" dirty="0" err="1" smtClean="0"/>
              <a:t>fyrir</a:t>
            </a:r>
            <a:r>
              <a:rPr lang="en-GB" sz="1800" dirty="0" smtClean="0"/>
              <a:t> </a:t>
            </a:r>
            <a:r>
              <a:rPr lang="en-GB" sz="1800" dirty="0" err="1" smtClean="0"/>
              <a:t>hverja</a:t>
            </a:r>
            <a:r>
              <a:rPr lang="en-GB" sz="1800" dirty="0" smtClean="0"/>
              <a:t> 50 m² </a:t>
            </a:r>
            <a:r>
              <a:rPr lang="en-GB" sz="1800" dirty="0" err="1" smtClean="0"/>
              <a:t>gólfflatar</a:t>
            </a:r>
            <a:r>
              <a:rPr lang="en-GB" sz="1800" dirty="0" smtClean="0"/>
              <a:t> í </a:t>
            </a:r>
            <a:r>
              <a:rPr lang="en-GB" sz="1800" dirty="0" err="1" smtClean="0"/>
              <a:t>atvinnuhúsnæði</a:t>
            </a:r>
            <a:r>
              <a:rPr lang="en-GB" sz="1800" dirty="0" smtClean="0"/>
              <a:t>,  30 m² í </a:t>
            </a:r>
            <a:r>
              <a:rPr lang="en-GB" sz="1800" dirty="0" err="1" smtClean="0"/>
              <a:t>verslunar</a:t>
            </a:r>
            <a:r>
              <a:rPr lang="en-GB" sz="1800" dirty="0" smtClean="0"/>
              <a:t>- og </a:t>
            </a:r>
            <a:r>
              <a:rPr lang="en-GB" sz="1800" dirty="0" err="1" smtClean="0"/>
              <a:t>skrifstofuhús-næði</a:t>
            </a:r>
            <a:r>
              <a:rPr lang="en-GB" sz="1800" dirty="0" smtClean="0"/>
              <a:t> og 150 m² </a:t>
            </a:r>
            <a:r>
              <a:rPr lang="en-GB" sz="1800" dirty="0" err="1" smtClean="0"/>
              <a:t>geymsluhúsnæðis</a:t>
            </a:r>
            <a:r>
              <a:rPr lang="en-GB" sz="1800" dirty="0" smtClean="0"/>
              <a:t>.  </a:t>
            </a:r>
            <a:r>
              <a:rPr lang="en-GB" sz="1800" dirty="0" err="1" smtClean="0"/>
              <a:t>Ekki</a:t>
            </a:r>
            <a:r>
              <a:rPr lang="en-GB" sz="1800" dirty="0" smtClean="0"/>
              <a:t> </a:t>
            </a:r>
            <a:r>
              <a:rPr lang="en-GB" sz="1800" dirty="0" err="1" smtClean="0"/>
              <a:t>má</a:t>
            </a:r>
            <a:r>
              <a:rPr lang="en-GB" sz="1800" dirty="0" smtClean="0"/>
              <a:t> </a:t>
            </a:r>
            <a:r>
              <a:rPr lang="en-GB" sz="1800" dirty="0" err="1" smtClean="0"/>
              <a:t>telja</a:t>
            </a:r>
            <a:r>
              <a:rPr lang="en-GB" sz="1800" dirty="0" smtClean="0"/>
              <a:t> </a:t>
            </a:r>
            <a:r>
              <a:rPr lang="en-GB" sz="1800" dirty="0" err="1" smtClean="0"/>
              <a:t>sem</a:t>
            </a:r>
            <a:r>
              <a:rPr lang="en-GB" sz="1800" dirty="0" smtClean="0"/>
              <a:t> </a:t>
            </a:r>
            <a:r>
              <a:rPr lang="en-GB" sz="1800" dirty="0" err="1" smtClean="0"/>
              <a:t>bílastæði</a:t>
            </a:r>
            <a:r>
              <a:rPr lang="en-GB" sz="1800" dirty="0" smtClean="0"/>
              <a:t> </a:t>
            </a:r>
            <a:r>
              <a:rPr lang="en-GB" sz="1800" dirty="0" err="1" smtClean="0"/>
              <a:t>svæði</a:t>
            </a:r>
            <a:r>
              <a:rPr lang="en-GB" sz="1800" dirty="0" smtClean="0"/>
              <a:t> </a:t>
            </a:r>
            <a:r>
              <a:rPr lang="en-GB" sz="1800" dirty="0" err="1" smtClean="0"/>
              <a:t>framan</a:t>
            </a:r>
            <a:r>
              <a:rPr lang="en-GB" sz="1800" dirty="0" smtClean="0"/>
              <a:t> </a:t>
            </a:r>
            <a:r>
              <a:rPr lang="en-GB" sz="1800" dirty="0" err="1" smtClean="0"/>
              <a:t>við</a:t>
            </a:r>
            <a:r>
              <a:rPr lang="en-GB" sz="1800" dirty="0" smtClean="0"/>
              <a:t> lager- </a:t>
            </a:r>
            <a:r>
              <a:rPr lang="en-GB" sz="1800" dirty="0" err="1" smtClean="0"/>
              <a:t>eða</a:t>
            </a:r>
            <a:r>
              <a:rPr lang="en-GB" sz="1800" dirty="0" smtClean="0"/>
              <a:t> </a:t>
            </a:r>
            <a:r>
              <a:rPr lang="en-GB" sz="1800" dirty="0" err="1" smtClean="0"/>
              <a:t>innaksturshurðir</a:t>
            </a:r>
            <a:r>
              <a:rPr lang="en-GB" sz="1800" dirty="0" smtClean="0"/>
              <a:t>.  Á </a:t>
            </a:r>
            <a:r>
              <a:rPr lang="en-GB" sz="1800" dirty="0" err="1" smtClean="0"/>
              <a:t>hverri</a:t>
            </a:r>
            <a:r>
              <a:rPr lang="en-GB" sz="1800" dirty="0" smtClean="0"/>
              <a:t> </a:t>
            </a:r>
            <a:r>
              <a:rPr lang="en-GB" sz="1800" dirty="0" err="1" smtClean="0"/>
              <a:t>lóð</a:t>
            </a:r>
            <a:r>
              <a:rPr lang="en-GB" sz="1800" dirty="0" smtClean="0"/>
              <a:t> </a:t>
            </a:r>
            <a:r>
              <a:rPr lang="en-GB" sz="1800" dirty="0" err="1" smtClean="0"/>
              <a:t>skal</a:t>
            </a:r>
            <a:r>
              <a:rPr lang="en-GB" sz="1800" dirty="0" smtClean="0"/>
              <a:t> </a:t>
            </a:r>
            <a:r>
              <a:rPr lang="en-GB" sz="1800" dirty="0" err="1" smtClean="0"/>
              <a:t>vera</a:t>
            </a:r>
            <a:r>
              <a:rPr lang="en-GB" sz="1800" dirty="0" smtClean="0"/>
              <a:t> </a:t>
            </a:r>
            <a:r>
              <a:rPr lang="en-GB" sz="1800" dirty="0" err="1" smtClean="0"/>
              <a:t>a.m.k</a:t>
            </a:r>
            <a:r>
              <a:rPr lang="en-GB" sz="1800" dirty="0" smtClean="0"/>
              <a:t>. </a:t>
            </a:r>
            <a:r>
              <a:rPr lang="en-GB" sz="1800" dirty="0" err="1" smtClean="0"/>
              <a:t>eitt</a:t>
            </a:r>
            <a:r>
              <a:rPr lang="en-GB" sz="1800" dirty="0" smtClean="0"/>
              <a:t> </a:t>
            </a:r>
            <a:r>
              <a:rPr lang="en-GB" sz="1800" dirty="0" err="1" smtClean="0"/>
              <a:t>sérmerkt</a:t>
            </a:r>
            <a:r>
              <a:rPr lang="en-GB" sz="1800" dirty="0" smtClean="0"/>
              <a:t>  </a:t>
            </a:r>
            <a:r>
              <a:rPr lang="en-GB" sz="1800" dirty="0" err="1" smtClean="0"/>
              <a:t>bílastæði</a:t>
            </a:r>
            <a:r>
              <a:rPr lang="en-GB" sz="1800" dirty="0" smtClean="0"/>
              <a:t> </a:t>
            </a:r>
            <a:r>
              <a:rPr lang="en-GB" sz="1800" dirty="0" err="1" smtClean="0"/>
              <a:t>fyrir</a:t>
            </a:r>
            <a:r>
              <a:rPr lang="en-GB" sz="1800" dirty="0" smtClean="0"/>
              <a:t> </a:t>
            </a:r>
            <a:r>
              <a:rPr lang="en-GB" sz="1800" dirty="0" err="1" smtClean="0"/>
              <a:t>hreyfihamlaða</a:t>
            </a:r>
            <a:r>
              <a:rPr lang="en-GB" sz="1800" dirty="0" smtClean="0"/>
              <a:t>.</a:t>
            </a:r>
            <a:br>
              <a:rPr lang="en-GB" sz="1800" dirty="0" smtClean="0"/>
            </a:br>
            <a:r>
              <a:rPr lang="en-GB" sz="1800" dirty="0" smtClean="0"/>
              <a:t/>
            </a:r>
            <a:br>
              <a:rPr lang="en-GB" sz="1800" dirty="0" smtClean="0"/>
            </a:br>
            <a:r>
              <a:rPr lang="en-GB" sz="1800" dirty="0" smtClean="0"/>
              <a:t>. . . </a:t>
            </a:r>
            <a:br>
              <a:rPr lang="en-GB" sz="1800" dirty="0" smtClean="0"/>
            </a:br>
            <a:r>
              <a:rPr lang="is-IS" sz="2000" dirty="0" smtClean="0">
                <a:latin typeface="Arial" pitchFamily="34" charset="0"/>
                <a:cs typeface="Arial" pitchFamily="34" charset="0"/>
              </a:rPr>
              <a:t/>
            </a:r>
            <a:br>
              <a:rPr lang="is-IS" sz="2000" dirty="0" smtClean="0">
                <a:latin typeface="Arial" pitchFamily="34" charset="0"/>
                <a:cs typeface="Arial" pitchFamily="34" charset="0"/>
              </a:rPr>
            </a:br>
            <a:r>
              <a:rPr lang="is-IS" sz="2000" dirty="0" smtClean="0">
                <a:latin typeface="Arial" pitchFamily="34" charset="0"/>
                <a:cs typeface="Arial" pitchFamily="34" charset="0"/>
              </a:rPr>
              <a:t/>
            </a:r>
            <a:br>
              <a:rPr lang="is-IS" sz="2000" dirty="0" smtClean="0">
                <a:latin typeface="Arial" pitchFamily="34" charset="0"/>
                <a:cs typeface="Arial" pitchFamily="34" charset="0"/>
              </a:rPr>
            </a:br>
            <a:r>
              <a:rPr lang="is-IS" sz="2000" dirty="0" smtClean="0">
                <a:latin typeface="Arial" pitchFamily="34" charset="0"/>
                <a:cs typeface="Arial" pitchFamily="34" charset="0"/>
              </a:rPr>
              <a:t/>
            </a:r>
            <a:br>
              <a:rPr lang="is-IS" sz="2000" dirty="0" smtClean="0">
                <a:latin typeface="Arial" pitchFamily="34" charset="0"/>
                <a:cs typeface="Arial" pitchFamily="34" charset="0"/>
              </a:rPr>
            </a:br>
            <a:endParaRPr lang="en-GB" sz="1400"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21-Miðraun 16-20 mæliblað.jpg"/>
          <p:cNvPicPr>
            <a:picLocks noGrp="1" noChangeAspect="1"/>
          </p:cNvPicPr>
          <p:nvPr>
            <p:ph idx="1"/>
          </p:nvPr>
        </p:nvPicPr>
        <p:blipFill>
          <a:blip r:embed="rId2" cstate="print"/>
          <a:stretch>
            <a:fillRect/>
          </a:stretch>
        </p:blipFill>
        <p:spPr>
          <a:xfrm>
            <a:off x="1253721" y="2126976"/>
            <a:ext cx="7206711" cy="4614392"/>
          </a:xfrm>
        </p:spPr>
      </p:pic>
      <p:sp>
        <p:nvSpPr>
          <p:cNvPr id="9220" name="Rectangle 4"/>
          <p:cNvSpPr>
            <a:spLocks noGrp="1" noChangeArrowheads="1"/>
          </p:cNvSpPr>
          <p:nvPr>
            <p:ph type="title"/>
          </p:nvPr>
        </p:nvSpPr>
        <p:spPr>
          <a:xfrm>
            <a:off x="1187624" y="116632"/>
            <a:ext cx="7272808" cy="6480720"/>
          </a:xfrm>
        </p:spPr>
        <p:txBody>
          <a:bodyPr/>
          <a:lstStyle/>
          <a:p>
            <a:pPr algn="l"/>
            <a:r>
              <a:rPr lang="en-GB" sz="1400" dirty="0" smtClean="0">
                <a:solidFill>
                  <a:schemeClr val="tx1"/>
                </a:solidFill>
              </a:rPr>
              <a:t>2.2.1</a:t>
            </a:r>
            <a:r>
              <a:rPr lang="en-GB" sz="1600" b="1" dirty="0" smtClean="0">
                <a:solidFill>
                  <a:schemeClr val="tx1"/>
                </a:solidFill>
              </a:rPr>
              <a:t> </a:t>
            </a:r>
            <a:r>
              <a:rPr lang="en-GB" sz="1200" b="1" dirty="0" smtClean="0">
                <a:solidFill>
                  <a:schemeClr val="tx1"/>
                </a:solidFill>
              </a:rPr>
              <a:t> </a:t>
            </a:r>
            <a:r>
              <a:rPr lang="en-GB" sz="1600" b="1" dirty="0" err="1" smtClean="0">
                <a:solidFill>
                  <a:schemeClr val="tx1"/>
                </a:solidFill>
              </a:rPr>
              <a:t>Byggingarreitur</a:t>
            </a:r>
            <a:r>
              <a:rPr lang="is-IS" sz="1200" dirty="0" smtClean="0">
                <a:solidFill>
                  <a:srgbClr val="FF0000"/>
                </a:solidFill>
              </a:rPr>
              <a:t/>
            </a:r>
            <a:br>
              <a:rPr lang="is-IS" sz="1200" dirty="0" smtClean="0">
                <a:solidFill>
                  <a:srgbClr val="FF0000"/>
                </a:solidFill>
              </a:rPr>
            </a:br>
            <a:r>
              <a:rPr lang="en-GB" sz="1200" dirty="0" smtClean="0">
                <a:solidFill>
                  <a:srgbClr val="FF0000"/>
                </a:solidFill>
              </a:rPr>
              <a:t> </a:t>
            </a:r>
            <a:r>
              <a:rPr lang="is-IS" sz="1200" dirty="0" smtClean="0">
                <a:solidFill>
                  <a:srgbClr val="FF0000"/>
                </a:solidFill>
              </a:rPr>
              <a:t/>
            </a:r>
            <a:br>
              <a:rPr lang="is-IS" sz="1200" dirty="0" smtClean="0">
                <a:solidFill>
                  <a:srgbClr val="FF0000"/>
                </a:solidFill>
              </a:rPr>
            </a:br>
            <a:r>
              <a:rPr lang="en-GB" sz="1600" dirty="0" err="1" smtClean="0"/>
              <a:t>Byggingareitur</a:t>
            </a:r>
            <a:r>
              <a:rPr lang="en-GB" sz="1600" dirty="0" smtClean="0"/>
              <a:t> </a:t>
            </a:r>
            <a:r>
              <a:rPr lang="en-GB" sz="1600" dirty="0" err="1" smtClean="0"/>
              <a:t>er</a:t>
            </a:r>
            <a:r>
              <a:rPr lang="en-GB" sz="1600" dirty="0" smtClean="0"/>
              <a:t> </a:t>
            </a:r>
            <a:r>
              <a:rPr lang="en-GB" sz="1600" dirty="0" err="1" smtClean="0"/>
              <a:t>sýndur</a:t>
            </a:r>
            <a:r>
              <a:rPr lang="en-GB" sz="1600" dirty="0" smtClean="0"/>
              <a:t> á </a:t>
            </a:r>
            <a:r>
              <a:rPr lang="en-GB" sz="1600" dirty="0" err="1" smtClean="0"/>
              <a:t>mæliblaði</a:t>
            </a:r>
            <a:r>
              <a:rPr lang="en-GB" sz="1600" dirty="0" smtClean="0"/>
              <a:t> og </a:t>
            </a:r>
            <a:r>
              <a:rPr lang="en-GB" sz="1600" dirty="0" err="1" smtClean="0"/>
              <a:t>eru</a:t>
            </a:r>
            <a:r>
              <a:rPr lang="en-GB" sz="1600" dirty="0" smtClean="0"/>
              <a:t> </a:t>
            </a:r>
            <a:r>
              <a:rPr lang="en-GB" sz="1600" dirty="0" err="1" smtClean="0"/>
              <a:t>bindandi</a:t>
            </a:r>
            <a:r>
              <a:rPr lang="en-GB" sz="1600" dirty="0" smtClean="0"/>
              <a:t> </a:t>
            </a:r>
            <a:r>
              <a:rPr lang="en-GB" sz="1600" dirty="0" err="1" smtClean="0"/>
              <a:t>byggingalínur</a:t>
            </a:r>
            <a:r>
              <a:rPr lang="en-GB" sz="1600" dirty="0" smtClean="0"/>
              <a:t> </a:t>
            </a:r>
            <a:r>
              <a:rPr lang="en-GB" sz="1600" dirty="0" err="1" smtClean="0"/>
              <a:t>meðfram</a:t>
            </a:r>
            <a:r>
              <a:rPr lang="en-GB" sz="1600" dirty="0" smtClean="0"/>
              <a:t> </a:t>
            </a:r>
            <a:r>
              <a:rPr lang="en-GB" sz="1600" dirty="0" err="1" smtClean="0"/>
              <a:t>viðkomandi</a:t>
            </a:r>
            <a:r>
              <a:rPr lang="en-GB" sz="1600" dirty="0" smtClean="0"/>
              <a:t>  </a:t>
            </a:r>
            <a:r>
              <a:rPr lang="en-GB" sz="1600" dirty="0" err="1" smtClean="0"/>
              <a:t>húsagötu</a:t>
            </a:r>
            <a:r>
              <a:rPr lang="en-GB" sz="1600" dirty="0" smtClean="0"/>
              <a:t> og að </a:t>
            </a:r>
            <a:r>
              <a:rPr lang="en-GB" sz="1600" dirty="0" err="1" smtClean="0"/>
              <a:t>jafnaði</a:t>
            </a:r>
            <a:r>
              <a:rPr lang="en-GB" sz="1600" dirty="0" smtClean="0"/>
              <a:t> </a:t>
            </a:r>
            <a:r>
              <a:rPr lang="en-GB" sz="1600" dirty="0" err="1" smtClean="0"/>
              <a:t>meðfram</a:t>
            </a:r>
            <a:r>
              <a:rPr lang="en-GB" sz="1600" dirty="0" smtClean="0"/>
              <a:t> </a:t>
            </a:r>
            <a:r>
              <a:rPr lang="en-GB" sz="1600" dirty="0" err="1" smtClean="0"/>
              <a:t>annarri</a:t>
            </a:r>
            <a:r>
              <a:rPr lang="en-GB" sz="1600" dirty="0" smtClean="0"/>
              <a:t> </a:t>
            </a:r>
            <a:r>
              <a:rPr lang="en-GB" sz="1600" dirty="0" err="1" smtClean="0"/>
              <a:t>aðlægri</a:t>
            </a:r>
            <a:r>
              <a:rPr lang="en-GB" sz="1600" dirty="0" smtClean="0"/>
              <a:t> </a:t>
            </a:r>
            <a:r>
              <a:rPr lang="en-GB" sz="1600" dirty="0" err="1" smtClean="0"/>
              <a:t>hlið</a:t>
            </a:r>
            <a:r>
              <a:rPr lang="en-GB" sz="1600" dirty="0" smtClean="0"/>
              <a:t> </a:t>
            </a:r>
            <a:r>
              <a:rPr lang="en-GB" sz="1600" dirty="0" err="1" smtClean="0"/>
              <a:t>við</a:t>
            </a:r>
            <a:r>
              <a:rPr lang="en-GB" sz="1600" dirty="0" smtClean="0"/>
              <a:t> </a:t>
            </a:r>
            <a:r>
              <a:rPr lang="en-GB" sz="1600" dirty="0" err="1" smtClean="0"/>
              <a:t>hana</a:t>
            </a:r>
            <a:r>
              <a:rPr lang="en-GB" sz="1600" dirty="0" smtClean="0"/>
              <a:t>. </a:t>
            </a:r>
            <a:r>
              <a:rPr lang="is-IS" sz="1600" dirty="0" smtClean="0"/>
              <a:t/>
            </a:r>
            <a:br>
              <a:rPr lang="is-IS" sz="1600" dirty="0" smtClean="0"/>
            </a:br>
            <a:r>
              <a:rPr lang="en-GB" sz="1600" dirty="0" smtClean="0"/>
              <a:t>		</a:t>
            </a:r>
            <a:r>
              <a:rPr lang="is-IS" sz="1600" dirty="0" smtClean="0"/>
              <a:t/>
            </a:r>
            <a:br>
              <a:rPr lang="is-IS" sz="1600" dirty="0" smtClean="0"/>
            </a:br>
            <a:r>
              <a:rPr lang="en-GB" sz="1600" dirty="0" err="1" smtClean="0"/>
              <a:t>Þar</a:t>
            </a:r>
            <a:r>
              <a:rPr lang="en-GB" sz="1600" dirty="0" smtClean="0"/>
              <a:t> </a:t>
            </a:r>
            <a:r>
              <a:rPr lang="en-GB" sz="1600" dirty="0" err="1" smtClean="0"/>
              <a:t>sem</a:t>
            </a:r>
            <a:r>
              <a:rPr lang="en-GB" sz="1600" dirty="0" smtClean="0"/>
              <a:t> lager- </a:t>
            </a:r>
            <a:r>
              <a:rPr lang="en-GB" sz="1600" dirty="0" err="1" smtClean="0"/>
              <a:t>eða</a:t>
            </a:r>
            <a:r>
              <a:rPr lang="en-GB" sz="1600" dirty="0" smtClean="0"/>
              <a:t> </a:t>
            </a:r>
            <a:r>
              <a:rPr lang="en-GB" sz="1600" dirty="0" err="1" smtClean="0"/>
              <a:t>innaksturshurðir</a:t>
            </a:r>
            <a:r>
              <a:rPr lang="en-GB" sz="1600" dirty="0" smtClean="0"/>
              <a:t> </a:t>
            </a:r>
            <a:r>
              <a:rPr lang="en-GB" sz="1600" dirty="0" err="1" smtClean="0"/>
              <a:t>eru</a:t>
            </a:r>
            <a:r>
              <a:rPr lang="en-GB" sz="1600" dirty="0" smtClean="0"/>
              <a:t> á </a:t>
            </a:r>
            <a:r>
              <a:rPr lang="en-GB" sz="1600" dirty="0" err="1" smtClean="0"/>
              <a:t>húsum</a:t>
            </a:r>
            <a:r>
              <a:rPr lang="en-GB" sz="1600" dirty="0" smtClean="0"/>
              <a:t>, </a:t>
            </a:r>
            <a:r>
              <a:rPr lang="en-GB" sz="1600" dirty="0" err="1" smtClean="0"/>
              <a:t>skal</a:t>
            </a:r>
            <a:r>
              <a:rPr lang="en-GB" sz="1600" dirty="0" smtClean="0"/>
              <a:t> </a:t>
            </a:r>
            <a:r>
              <a:rPr lang="en-GB" sz="1600" dirty="0" err="1" smtClean="0"/>
              <a:t>fjarlægð</a:t>
            </a:r>
            <a:r>
              <a:rPr lang="en-GB" sz="1600" dirty="0" smtClean="0"/>
              <a:t> </a:t>
            </a:r>
            <a:r>
              <a:rPr lang="en-GB" sz="1600" dirty="0" err="1" smtClean="0"/>
              <a:t>húss</a:t>
            </a:r>
            <a:r>
              <a:rPr lang="en-GB" sz="1600" dirty="0" smtClean="0"/>
              <a:t> </a:t>
            </a:r>
            <a:r>
              <a:rPr lang="en-GB" sz="1600" dirty="0" err="1" smtClean="0"/>
              <a:t>frá</a:t>
            </a:r>
            <a:r>
              <a:rPr lang="en-GB" sz="1600" dirty="0" smtClean="0"/>
              <a:t> </a:t>
            </a:r>
            <a:r>
              <a:rPr lang="en-GB" sz="1600" dirty="0" err="1" smtClean="0"/>
              <a:t>lóða-mörkum</a:t>
            </a:r>
            <a:r>
              <a:rPr lang="en-GB" sz="1600" dirty="0" smtClean="0"/>
              <a:t> </a:t>
            </a:r>
            <a:r>
              <a:rPr lang="en-GB" sz="1600" dirty="0" err="1" smtClean="0"/>
              <a:t>vera</a:t>
            </a:r>
            <a:r>
              <a:rPr lang="en-GB" sz="1600" dirty="0" smtClean="0"/>
              <a:t> </a:t>
            </a:r>
            <a:r>
              <a:rPr lang="en-GB" sz="1600" dirty="0" err="1" smtClean="0"/>
              <a:t>minnst</a:t>
            </a:r>
            <a:r>
              <a:rPr lang="en-GB" sz="1600" dirty="0" smtClean="0"/>
              <a:t>  12 </a:t>
            </a:r>
            <a:r>
              <a:rPr lang="en-GB" sz="1600" dirty="0" err="1" smtClean="0"/>
              <a:t>metrar</a:t>
            </a:r>
            <a:r>
              <a:rPr lang="en-GB" sz="1600" dirty="0" smtClean="0"/>
              <a:t>.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smtClean="0"/>
              <a:t/>
            </a:r>
            <a:br>
              <a:rPr lang="en-GB" sz="1600" dirty="0" smtClean="0"/>
            </a:br>
            <a:r>
              <a:rPr lang="en-GB" sz="1600" dirty="0" err="1" smtClean="0"/>
              <a:t>s</a:t>
            </a:r>
            <a:r>
              <a:rPr lang="en-GB" sz="1200" dirty="0" err="1" smtClean="0"/>
              <a:t>ýnishorn</a:t>
            </a:r>
            <a:r>
              <a:rPr lang="en-GB" sz="1200" dirty="0" smtClean="0"/>
              <a:t> </a:t>
            </a:r>
            <a:r>
              <a:rPr lang="en-GB" sz="1200" dirty="0" err="1" smtClean="0"/>
              <a:t>af</a:t>
            </a:r>
            <a:r>
              <a:rPr lang="en-GB" sz="1200" dirty="0" smtClean="0"/>
              <a:t> </a:t>
            </a:r>
            <a:r>
              <a:rPr lang="en-GB" sz="1200" dirty="0" err="1" smtClean="0"/>
              <a:t>hluta</a:t>
            </a:r>
            <a:r>
              <a:rPr lang="en-GB" sz="1200" dirty="0" smtClean="0"/>
              <a:t> </a:t>
            </a:r>
            <a:r>
              <a:rPr lang="en-GB" sz="1200" dirty="0" err="1" smtClean="0"/>
              <a:t>mæliblaðs</a:t>
            </a:r>
            <a:r>
              <a:rPr lang="is-IS" sz="1800" dirty="0" smtClean="0"/>
              <a:t/>
            </a:r>
            <a:br>
              <a:rPr lang="is-IS" sz="1800" dirty="0" smtClean="0"/>
            </a:br>
            <a:endParaRPr lang="en-GB"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1259632" y="692696"/>
            <a:ext cx="6984776" cy="4824536"/>
          </a:xfrm>
        </p:spPr>
        <p:txBody>
          <a:bodyPr/>
          <a:lstStyle/>
          <a:p>
            <a:pPr algn="l"/>
            <a:r>
              <a:rPr lang="en-GB" sz="1400" dirty="0" smtClean="0"/>
              <a:t/>
            </a:r>
            <a:br>
              <a:rPr lang="en-GB" sz="1400" dirty="0" smtClean="0"/>
            </a:br>
            <a:r>
              <a:rPr lang="en-GB" sz="1800" b="1" dirty="0" smtClean="0"/>
              <a:t/>
            </a:r>
            <a:br>
              <a:rPr lang="en-GB" sz="1800" b="1" dirty="0" smtClean="0"/>
            </a:br>
            <a:r>
              <a:rPr lang="en-GB" sz="1800" b="1" dirty="0" smtClean="0"/>
              <a:t/>
            </a:r>
            <a:br>
              <a:rPr lang="en-GB" sz="1800" b="1" dirty="0" smtClean="0"/>
            </a:br>
            <a:r>
              <a:rPr lang="en-GB" sz="1600" dirty="0" smtClean="0"/>
              <a:t>2.2.2</a:t>
            </a:r>
            <a:r>
              <a:rPr lang="en-GB" sz="1800" b="1" dirty="0" smtClean="0"/>
              <a:t>  </a:t>
            </a:r>
            <a:r>
              <a:rPr lang="en-GB" sz="1800" b="1" dirty="0" err="1" smtClean="0"/>
              <a:t>Hæðarkótar</a:t>
            </a:r>
            <a:r>
              <a:rPr lang="is-IS" sz="1800" dirty="0" smtClean="0"/>
              <a:t/>
            </a:r>
            <a:br>
              <a:rPr lang="is-IS" sz="1800" dirty="0" smtClean="0"/>
            </a:br>
            <a:r>
              <a:rPr lang="en-GB" sz="1800" dirty="0" smtClean="0"/>
              <a:t> </a:t>
            </a:r>
            <a:r>
              <a:rPr lang="is-IS" sz="1800" dirty="0" smtClean="0"/>
              <a:t/>
            </a:r>
            <a:br>
              <a:rPr lang="is-IS" sz="1800" dirty="0" smtClean="0"/>
            </a:br>
            <a:r>
              <a:rPr lang="en-GB" sz="1800" dirty="0" err="1" smtClean="0"/>
              <a:t>Hámarkshæð</a:t>
            </a:r>
            <a:r>
              <a:rPr lang="en-GB" sz="1800" dirty="0" smtClean="0"/>
              <a:t> </a:t>
            </a:r>
            <a:r>
              <a:rPr lang="en-GB" sz="1800" dirty="0" err="1" smtClean="0"/>
              <a:t>frá</a:t>
            </a:r>
            <a:r>
              <a:rPr lang="en-GB" sz="1800" dirty="0" smtClean="0"/>
              <a:t> </a:t>
            </a:r>
            <a:r>
              <a:rPr lang="en-GB" sz="1800" dirty="0" err="1" smtClean="0"/>
              <a:t>gólfplötu</a:t>
            </a:r>
            <a:r>
              <a:rPr lang="en-GB" sz="1800" dirty="0" smtClean="0"/>
              <a:t> </a:t>
            </a:r>
            <a:r>
              <a:rPr lang="en-GB" sz="1800" dirty="0" err="1" smtClean="0"/>
              <a:t>jarðhæðar</a:t>
            </a:r>
            <a:r>
              <a:rPr lang="en-GB" sz="1800" dirty="0" smtClean="0"/>
              <a:t> í </a:t>
            </a:r>
            <a:r>
              <a:rPr lang="en-GB" sz="1800" dirty="0" err="1" smtClean="0"/>
              <a:t>mæni</a:t>
            </a:r>
            <a:r>
              <a:rPr lang="en-GB" sz="1800" dirty="0" smtClean="0"/>
              <a:t> </a:t>
            </a:r>
            <a:r>
              <a:rPr lang="en-GB" sz="1800" dirty="0" err="1" smtClean="0"/>
              <a:t>er</a:t>
            </a:r>
            <a:r>
              <a:rPr lang="en-GB" sz="1800" dirty="0" smtClean="0"/>
              <a:t> 9,5 m og 7,5 m í </a:t>
            </a:r>
            <a:r>
              <a:rPr lang="en-GB" sz="1800" dirty="0" err="1" smtClean="0"/>
              <a:t>þakbrún</a:t>
            </a:r>
            <a:r>
              <a:rPr lang="en-GB" sz="1800" dirty="0" smtClean="0"/>
              <a:t>.</a:t>
            </a:r>
            <a:br>
              <a:rPr lang="en-GB" sz="1800" dirty="0" smtClean="0"/>
            </a:br>
            <a:r>
              <a:rPr lang="en-GB" sz="1800" dirty="0" smtClean="0"/>
              <a:t/>
            </a:r>
            <a:br>
              <a:rPr lang="en-GB" sz="1800" dirty="0" smtClean="0"/>
            </a:br>
            <a:r>
              <a:rPr lang="en-GB" sz="1800" dirty="0" err="1" smtClean="0"/>
              <a:t>Skipulagsnefnd</a:t>
            </a:r>
            <a:r>
              <a:rPr lang="en-GB" sz="1800" dirty="0" smtClean="0"/>
              <a:t> </a:t>
            </a:r>
            <a:r>
              <a:rPr lang="en-GB" sz="1800" dirty="0" err="1" smtClean="0"/>
              <a:t>er</a:t>
            </a:r>
            <a:r>
              <a:rPr lang="en-GB" sz="1800" dirty="0" smtClean="0"/>
              <a:t> </a:t>
            </a:r>
            <a:r>
              <a:rPr lang="en-GB" sz="1800" dirty="0" err="1" smtClean="0"/>
              <a:t>heimilt</a:t>
            </a:r>
            <a:r>
              <a:rPr lang="en-GB" sz="1800" dirty="0" smtClean="0"/>
              <a:t> að </a:t>
            </a:r>
            <a:r>
              <a:rPr lang="en-GB" sz="1800" dirty="0" err="1" smtClean="0"/>
              <a:t>leyfa</a:t>
            </a:r>
            <a:r>
              <a:rPr lang="en-GB" sz="1800" dirty="0" smtClean="0"/>
              <a:t> </a:t>
            </a:r>
            <a:r>
              <a:rPr lang="en-GB" sz="1800" dirty="0" err="1" smtClean="0"/>
              <a:t>hækkun</a:t>
            </a:r>
            <a:r>
              <a:rPr lang="en-GB" sz="1800" dirty="0" smtClean="0"/>
              <a:t> </a:t>
            </a:r>
            <a:r>
              <a:rPr lang="en-GB" sz="1800" dirty="0" err="1" smtClean="0"/>
              <a:t>einstakra</a:t>
            </a:r>
            <a:r>
              <a:rPr lang="en-GB" sz="1800" dirty="0" smtClean="0"/>
              <a:t> </a:t>
            </a:r>
            <a:r>
              <a:rPr lang="en-GB" sz="1800" dirty="0" err="1" smtClean="0"/>
              <a:t>hluta</a:t>
            </a:r>
            <a:r>
              <a:rPr lang="en-GB" sz="1800" dirty="0" smtClean="0"/>
              <a:t> </a:t>
            </a:r>
            <a:r>
              <a:rPr lang="en-GB" sz="1800" dirty="0" err="1" smtClean="0"/>
              <a:t>bygg</a:t>
            </a:r>
            <a:r>
              <a:rPr lang="en-GB" sz="1800" dirty="0" smtClean="0"/>
              <a:t>-</a:t>
            </a:r>
            <a:br>
              <a:rPr lang="en-GB" sz="1800" dirty="0" smtClean="0"/>
            </a:br>
            <a:r>
              <a:rPr lang="en-GB" sz="1800" dirty="0" err="1" smtClean="0"/>
              <a:t>inga</a:t>
            </a:r>
            <a:r>
              <a:rPr lang="en-GB" sz="1800" dirty="0" smtClean="0"/>
              <a:t> í </a:t>
            </a:r>
            <a:r>
              <a:rPr lang="en-GB" sz="1800" dirty="0" err="1" smtClean="0"/>
              <a:t>allt</a:t>
            </a:r>
            <a:r>
              <a:rPr lang="en-GB" sz="1800" dirty="0" smtClean="0"/>
              <a:t> að 13 </a:t>
            </a:r>
            <a:r>
              <a:rPr lang="en-GB" sz="1800" dirty="0" err="1" smtClean="0"/>
              <a:t>metra</a:t>
            </a:r>
            <a:r>
              <a:rPr lang="en-GB" sz="1800" dirty="0" smtClean="0"/>
              <a:t> og </a:t>
            </a:r>
            <a:r>
              <a:rPr lang="en-GB" sz="1800" dirty="0" err="1" smtClean="0"/>
              <a:t>kemur</a:t>
            </a:r>
            <a:r>
              <a:rPr lang="en-GB" sz="1800" dirty="0" smtClean="0"/>
              <a:t> </a:t>
            </a:r>
            <a:r>
              <a:rPr lang="en-GB" sz="1800" dirty="0" err="1" smtClean="0"/>
              <a:t>það</a:t>
            </a:r>
            <a:r>
              <a:rPr lang="en-GB" sz="1800" dirty="0" smtClean="0"/>
              <a:t> </a:t>
            </a:r>
            <a:r>
              <a:rPr lang="en-GB" sz="1800" dirty="0" err="1" smtClean="0"/>
              <a:t>þá</a:t>
            </a:r>
            <a:r>
              <a:rPr lang="en-GB" sz="1800" dirty="0" smtClean="0"/>
              <a:t> </a:t>
            </a:r>
            <a:r>
              <a:rPr lang="en-GB" sz="1800" dirty="0" err="1" smtClean="0"/>
              <a:t>fram</a:t>
            </a:r>
            <a:r>
              <a:rPr lang="en-GB" sz="1800" dirty="0" smtClean="0"/>
              <a:t> </a:t>
            </a:r>
            <a:r>
              <a:rPr lang="en-GB" sz="1800" dirty="0" err="1" smtClean="0"/>
              <a:t>með</a:t>
            </a:r>
            <a:r>
              <a:rPr lang="en-GB" sz="1800" dirty="0" smtClean="0"/>
              <a:t> </a:t>
            </a:r>
            <a:r>
              <a:rPr lang="en-GB" sz="1800" dirty="0" err="1" smtClean="0"/>
              <a:t>útfærslu</a:t>
            </a:r>
            <a:r>
              <a:rPr lang="en-GB" sz="1800" dirty="0" smtClean="0"/>
              <a:t> </a:t>
            </a:r>
            <a:br>
              <a:rPr lang="en-GB" sz="1800" dirty="0" smtClean="0"/>
            </a:br>
            <a:r>
              <a:rPr lang="en-GB" sz="1800" dirty="0" err="1" smtClean="0"/>
              <a:t>byggingarreits</a:t>
            </a:r>
            <a:r>
              <a:rPr lang="en-GB" sz="1800" dirty="0" smtClean="0"/>
              <a:t> á </a:t>
            </a:r>
            <a:r>
              <a:rPr lang="en-GB" sz="1800" dirty="0" err="1" smtClean="0"/>
              <a:t>uppdrætti</a:t>
            </a:r>
            <a:r>
              <a:rPr lang="en-GB" sz="1800" dirty="0" smtClean="0"/>
              <a:t> og á </a:t>
            </a:r>
            <a:r>
              <a:rPr lang="en-GB" sz="1800" dirty="0" err="1" smtClean="0"/>
              <a:t>mæliblaði</a:t>
            </a:r>
            <a:r>
              <a:rPr lang="en-GB" sz="1800" dirty="0" smtClean="0"/>
              <a:t>.</a:t>
            </a:r>
            <a:r>
              <a:rPr lang="is-IS" sz="1800" dirty="0" smtClean="0"/>
              <a:t/>
            </a:r>
            <a:br>
              <a:rPr lang="is-IS" sz="1800" dirty="0" smtClean="0"/>
            </a:br>
            <a:r>
              <a:rPr lang="is-IS" sz="2000" dirty="0" smtClean="0">
                <a:latin typeface="Arial" pitchFamily="34" charset="0"/>
                <a:cs typeface="Arial" pitchFamily="34" charset="0"/>
              </a:rPr>
              <a:t/>
            </a:r>
            <a:br>
              <a:rPr lang="is-IS" sz="2000" dirty="0" smtClean="0">
                <a:latin typeface="Arial" pitchFamily="34" charset="0"/>
                <a:cs typeface="Arial" pitchFamily="34" charset="0"/>
              </a:rPr>
            </a:br>
            <a:r>
              <a:rPr lang="is-IS" sz="2000" dirty="0" smtClean="0">
                <a:latin typeface="Arial" pitchFamily="34" charset="0"/>
                <a:cs typeface="Arial" pitchFamily="34" charset="0"/>
              </a:rPr>
              <a:t/>
            </a:r>
            <a:br>
              <a:rPr lang="is-IS" sz="2000" dirty="0" smtClean="0">
                <a:latin typeface="Arial" pitchFamily="34" charset="0"/>
                <a:cs typeface="Arial" pitchFamily="34" charset="0"/>
              </a:rPr>
            </a:br>
            <a:r>
              <a:rPr lang="is-IS" sz="2000" dirty="0" smtClean="0">
                <a:latin typeface="Arial" pitchFamily="34" charset="0"/>
                <a:cs typeface="Arial" pitchFamily="34" charset="0"/>
              </a:rPr>
              <a:t/>
            </a:r>
            <a:br>
              <a:rPr lang="is-IS" sz="2000" dirty="0" smtClean="0">
                <a:latin typeface="Arial" pitchFamily="34" charset="0"/>
                <a:cs typeface="Arial" pitchFamily="34" charset="0"/>
              </a:rPr>
            </a:br>
            <a:endParaRPr lang="en-GB" sz="1400"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250825" y="1"/>
            <a:ext cx="8893175" cy="836711"/>
          </a:xfrm>
        </p:spPr>
        <p:txBody>
          <a:bodyPr/>
          <a:lstStyle/>
          <a:p>
            <a:pPr algn="l"/>
            <a:r>
              <a:rPr lang="is-IS" sz="2000" dirty="0" smtClean="0"/>
              <a:t>Molduhraun                                                                   </a:t>
            </a:r>
            <a:r>
              <a:rPr lang="is-IS" sz="1400" dirty="0" smtClean="0"/>
              <a:t>svæði </a:t>
            </a:r>
            <a:r>
              <a:rPr lang="is-IS" sz="1400" dirty="0"/>
              <a:t>alls </a:t>
            </a:r>
            <a:r>
              <a:rPr lang="is-IS" sz="1400" dirty="0" smtClean="0"/>
              <a:t>43 </a:t>
            </a:r>
            <a:r>
              <a:rPr lang="is-IS" sz="1400" dirty="0"/>
              <a:t>ha,          </a:t>
            </a:r>
            <a:r>
              <a:rPr lang="is-IS" sz="1400" dirty="0" smtClean="0"/>
              <a:t>33 lóðir</a:t>
            </a:r>
            <a:r>
              <a:rPr lang="is-IS" sz="1600" dirty="0"/>
              <a:t/>
            </a:r>
            <a:br>
              <a:rPr lang="is-IS" sz="1600" dirty="0"/>
            </a:br>
            <a:r>
              <a:rPr lang="is-IS" sz="1000" dirty="0" smtClean="0"/>
              <a:t>1982-2019</a:t>
            </a:r>
            <a:endParaRPr lang="en-GB" sz="1000" dirty="0"/>
          </a:p>
        </p:txBody>
      </p:sp>
      <p:pic>
        <p:nvPicPr>
          <p:cNvPr id="6" name="Content Placeholder 5" descr="01 loftmynd núv .jpg"/>
          <p:cNvPicPr>
            <a:picLocks noGrp="1" noChangeAspect="1"/>
          </p:cNvPicPr>
          <p:nvPr>
            <p:ph idx="1"/>
          </p:nvPr>
        </p:nvPicPr>
        <p:blipFill>
          <a:blip r:embed="rId2" cstate="print"/>
          <a:stretch>
            <a:fillRect/>
          </a:stretch>
        </p:blipFill>
        <p:spPr>
          <a:xfrm>
            <a:off x="353960" y="764704"/>
            <a:ext cx="8538520" cy="6023608"/>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1187624" y="836712"/>
            <a:ext cx="7128792" cy="5400600"/>
          </a:xfrm>
        </p:spPr>
        <p:txBody>
          <a:bodyPr/>
          <a:lstStyle/>
          <a:p>
            <a:pPr algn="l"/>
            <a:r>
              <a:rPr lang="en-GB" sz="1400" dirty="0" smtClean="0"/>
              <a:t/>
            </a:r>
            <a:br>
              <a:rPr lang="en-GB" sz="1400" dirty="0" smtClean="0"/>
            </a:br>
            <a:r>
              <a:rPr lang="en-GB" sz="1800" b="1" dirty="0" smtClean="0"/>
              <a:t/>
            </a:r>
            <a:br>
              <a:rPr lang="en-GB" sz="1800" b="1" dirty="0" smtClean="0"/>
            </a:br>
            <a:r>
              <a:rPr lang="en-GB" sz="1800" b="1" dirty="0" smtClean="0"/>
              <a:t/>
            </a:r>
            <a:br>
              <a:rPr lang="en-GB" sz="1800" b="1" dirty="0" smtClean="0"/>
            </a:br>
            <a:r>
              <a:rPr lang="en-GB" sz="1600" dirty="0" smtClean="0"/>
              <a:t>2.2.4</a:t>
            </a:r>
            <a:r>
              <a:rPr lang="en-GB" sz="1800" b="1" dirty="0" smtClean="0"/>
              <a:t>  </a:t>
            </a:r>
            <a:r>
              <a:rPr lang="en-GB" sz="1800" b="1" dirty="0" err="1" smtClean="0"/>
              <a:t>Skilti</a:t>
            </a:r>
            <a:r>
              <a:rPr lang="is-IS" sz="1800" dirty="0" smtClean="0"/>
              <a:t/>
            </a:r>
            <a:br>
              <a:rPr lang="is-IS" sz="1800" dirty="0" smtClean="0"/>
            </a:br>
            <a:r>
              <a:rPr lang="en-GB" sz="1800" dirty="0" smtClean="0"/>
              <a:t> </a:t>
            </a:r>
            <a:r>
              <a:rPr lang="is-IS" sz="1800" dirty="0" smtClean="0"/>
              <a:t/>
            </a:r>
            <a:br>
              <a:rPr lang="is-IS" sz="1800" dirty="0" smtClean="0"/>
            </a:br>
            <a:r>
              <a:rPr lang="is-IS" sz="1800" dirty="0" smtClean="0"/>
              <a:t>Skilti og merkingar skulu vera falleg og falla vel að umhverfi sínu og vera jafnframt greinagóð og upplýsandi og auðvelda vegfar-endum að komast leiðar sinnar.</a:t>
            </a:r>
            <a:br>
              <a:rPr lang="is-IS" sz="1800" dirty="0" smtClean="0"/>
            </a:br>
            <a:r>
              <a:rPr lang="en-GB" sz="1800" b="1" dirty="0" smtClean="0"/>
              <a:t> </a:t>
            </a:r>
            <a:r>
              <a:rPr lang="is-IS" sz="1800" dirty="0" smtClean="0"/>
              <a:t/>
            </a:r>
            <a:br>
              <a:rPr lang="is-IS" sz="1800" dirty="0" smtClean="0"/>
            </a:br>
            <a:r>
              <a:rPr lang="en-GB" sz="1800" dirty="0" err="1" smtClean="0"/>
              <a:t>Við</a:t>
            </a:r>
            <a:r>
              <a:rPr lang="en-GB" sz="1800" dirty="0" smtClean="0"/>
              <a:t> </a:t>
            </a:r>
            <a:r>
              <a:rPr lang="en-GB" sz="1800" dirty="0" err="1" smtClean="0"/>
              <a:t>aðkomur</a:t>
            </a:r>
            <a:r>
              <a:rPr lang="en-GB" sz="1800" dirty="0" smtClean="0"/>
              <a:t> að </a:t>
            </a:r>
            <a:r>
              <a:rPr lang="en-GB" sz="1800" dirty="0" err="1" smtClean="0"/>
              <a:t>hverfinu</a:t>
            </a:r>
            <a:r>
              <a:rPr lang="en-GB" sz="1800" dirty="0" smtClean="0"/>
              <a:t> </a:t>
            </a:r>
            <a:r>
              <a:rPr lang="en-GB" sz="1800" dirty="0" err="1" smtClean="0"/>
              <a:t>er</a:t>
            </a:r>
            <a:r>
              <a:rPr lang="en-GB" sz="1800" dirty="0" smtClean="0"/>
              <a:t> </a:t>
            </a:r>
            <a:r>
              <a:rPr lang="en-GB" sz="1800" dirty="0" err="1" smtClean="0"/>
              <a:t>gert</a:t>
            </a:r>
            <a:r>
              <a:rPr lang="en-GB" sz="1800" dirty="0" smtClean="0"/>
              <a:t> </a:t>
            </a:r>
            <a:r>
              <a:rPr lang="en-GB" sz="1800" dirty="0" err="1" smtClean="0"/>
              <a:t>ráð</a:t>
            </a:r>
            <a:r>
              <a:rPr lang="en-GB" sz="1800" dirty="0" smtClean="0"/>
              <a:t> </a:t>
            </a:r>
            <a:r>
              <a:rPr lang="en-GB" sz="1800" dirty="0" err="1" smtClean="0"/>
              <a:t>fyrir</a:t>
            </a:r>
            <a:r>
              <a:rPr lang="en-GB" sz="1800" dirty="0" smtClean="0"/>
              <a:t> </a:t>
            </a:r>
            <a:r>
              <a:rPr lang="en-GB" sz="1800" dirty="0" err="1" smtClean="0"/>
              <a:t>sameiginlegum</a:t>
            </a:r>
            <a:r>
              <a:rPr lang="en-GB" sz="1800" dirty="0" smtClean="0"/>
              <a:t> </a:t>
            </a:r>
            <a:r>
              <a:rPr lang="en-GB" sz="1800" dirty="0" err="1" smtClean="0"/>
              <a:t>skiltum</a:t>
            </a:r>
            <a:r>
              <a:rPr lang="en-GB" sz="1800" dirty="0" smtClean="0"/>
              <a:t> </a:t>
            </a:r>
            <a:r>
              <a:rPr lang="en-GB" sz="1800" dirty="0" err="1" smtClean="0"/>
              <a:t>til</a:t>
            </a:r>
            <a:r>
              <a:rPr lang="en-GB" sz="1800" dirty="0" smtClean="0"/>
              <a:t> </a:t>
            </a:r>
            <a:r>
              <a:rPr lang="en-GB" sz="1800" dirty="0" err="1" smtClean="0"/>
              <a:t>vegvísunar</a:t>
            </a:r>
            <a:r>
              <a:rPr lang="en-GB" sz="1800" dirty="0" smtClean="0"/>
              <a:t> um </a:t>
            </a:r>
            <a:r>
              <a:rPr lang="en-GB" sz="1800" dirty="0" err="1" smtClean="0"/>
              <a:t>götur</a:t>
            </a:r>
            <a:r>
              <a:rPr lang="en-GB" sz="1800" dirty="0" smtClean="0"/>
              <a:t>, </a:t>
            </a:r>
            <a:r>
              <a:rPr lang="en-GB" sz="1800" dirty="0" err="1" smtClean="0"/>
              <a:t>lóðir</a:t>
            </a:r>
            <a:r>
              <a:rPr lang="en-GB" sz="1800" dirty="0" smtClean="0"/>
              <a:t> og </a:t>
            </a:r>
            <a:r>
              <a:rPr lang="en-GB" sz="1800" dirty="0" err="1" smtClean="0"/>
              <a:t>starfsemi</a:t>
            </a:r>
            <a:r>
              <a:rPr lang="en-GB" sz="1800" dirty="0" smtClean="0"/>
              <a:t> í </a:t>
            </a:r>
            <a:r>
              <a:rPr lang="en-GB" sz="1800" dirty="0" err="1" smtClean="0"/>
              <a:t>hverfinu</a:t>
            </a:r>
            <a:r>
              <a:rPr lang="en-GB" sz="1800" dirty="0" smtClean="0"/>
              <a:t> og </a:t>
            </a:r>
            <a:r>
              <a:rPr lang="en-GB" sz="1800" dirty="0" err="1" smtClean="0"/>
              <a:t>verður</a:t>
            </a:r>
            <a:r>
              <a:rPr lang="en-GB" sz="1800" dirty="0" smtClean="0"/>
              <a:t> </a:t>
            </a:r>
            <a:r>
              <a:rPr lang="en-GB" sz="1800" dirty="0" err="1" smtClean="0"/>
              <a:t>staðsetning</a:t>
            </a:r>
            <a:r>
              <a:rPr lang="en-GB" sz="1800" dirty="0" smtClean="0"/>
              <a:t> </a:t>
            </a:r>
            <a:r>
              <a:rPr lang="en-GB" sz="1800" dirty="0" err="1" smtClean="0"/>
              <a:t>ákvörðuð</a:t>
            </a:r>
            <a:r>
              <a:rPr lang="en-GB" sz="1800" dirty="0" smtClean="0"/>
              <a:t> </a:t>
            </a:r>
            <a:r>
              <a:rPr lang="en-GB" sz="1800" dirty="0" err="1" smtClean="0"/>
              <a:t>með</a:t>
            </a:r>
            <a:r>
              <a:rPr lang="en-GB" sz="1800" dirty="0" smtClean="0"/>
              <a:t> </a:t>
            </a:r>
            <a:r>
              <a:rPr lang="en-GB" sz="1800" dirty="0" err="1" smtClean="0"/>
              <a:t>samráði</a:t>
            </a:r>
            <a:r>
              <a:rPr lang="en-GB" sz="1800" dirty="0" smtClean="0"/>
              <a:t> </a:t>
            </a:r>
            <a:r>
              <a:rPr lang="en-GB" sz="1800" dirty="0" err="1" smtClean="0"/>
              <a:t>við</a:t>
            </a:r>
            <a:r>
              <a:rPr lang="en-GB" sz="1800" dirty="0" smtClean="0"/>
              <a:t> </a:t>
            </a:r>
            <a:r>
              <a:rPr lang="en-GB" sz="1800" dirty="0" err="1" smtClean="0"/>
              <a:t>lóðahafa</a:t>
            </a:r>
            <a:r>
              <a:rPr lang="en-GB" sz="1800" dirty="0" smtClean="0"/>
              <a:t>.</a:t>
            </a:r>
            <a:r>
              <a:rPr lang="is-IS" sz="1800" dirty="0" smtClean="0"/>
              <a:t/>
            </a:r>
            <a:br>
              <a:rPr lang="is-IS" sz="1800" dirty="0" smtClean="0"/>
            </a:br>
            <a:r>
              <a:rPr lang="en-GB" sz="1800" dirty="0" smtClean="0"/>
              <a:t> </a:t>
            </a:r>
            <a:r>
              <a:rPr lang="is-IS" sz="1800" dirty="0" smtClean="0"/>
              <a:t/>
            </a:r>
            <a:br>
              <a:rPr lang="is-IS" sz="1800" dirty="0" smtClean="0"/>
            </a:br>
            <a:r>
              <a:rPr lang="is-IS" sz="1800" dirty="0" smtClean="0"/>
              <a:t>Skilti einkaaðila skulu staðsett innan viðkomandi lóðarmarka.  Við staðsetningu skal þess gætt að þau gangi ekki á rétt nágranna og að af þeim stafi ekki slysahætta.</a:t>
            </a:r>
            <a:br>
              <a:rPr lang="is-IS" sz="1800" dirty="0" smtClean="0"/>
            </a:br>
            <a:r>
              <a:rPr lang="is-IS" sz="1800" dirty="0" smtClean="0"/>
              <a:t> </a:t>
            </a:r>
            <a:br>
              <a:rPr lang="is-IS" sz="1800" dirty="0" smtClean="0"/>
            </a:br>
            <a:r>
              <a:rPr lang="is-IS" sz="1800" dirty="0" smtClean="0"/>
              <a:t/>
            </a:r>
            <a:br>
              <a:rPr lang="is-IS" sz="1800" dirty="0" smtClean="0"/>
            </a:br>
            <a:r>
              <a:rPr lang="is-IS" sz="1400" dirty="0" smtClean="0"/>
              <a:t>Nánari ákvæði eru um gerð og frágang skilta.</a:t>
            </a:r>
            <a:r>
              <a:rPr lang="is-IS" sz="1800" dirty="0" smtClean="0"/>
              <a:t/>
            </a:r>
            <a:br>
              <a:rPr lang="is-IS" sz="1800" dirty="0" smtClean="0"/>
            </a:br>
            <a:r>
              <a:rPr lang="en-GB" sz="1800" dirty="0" smtClean="0">
                <a:solidFill>
                  <a:srgbClr val="FF0000"/>
                </a:solidFill>
              </a:rPr>
              <a:t> </a:t>
            </a:r>
            <a:r>
              <a:rPr lang="is-IS" sz="2000" dirty="0" smtClean="0">
                <a:latin typeface="Arial" pitchFamily="34" charset="0"/>
                <a:cs typeface="Arial" pitchFamily="34" charset="0"/>
              </a:rPr>
              <a:t/>
            </a:r>
            <a:br>
              <a:rPr lang="is-IS" sz="2000" dirty="0" smtClean="0">
                <a:latin typeface="Arial" pitchFamily="34" charset="0"/>
                <a:cs typeface="Arial" pitchFamily="34" charset="0"/>
              </a:rPr>
            </a:br>
            <a:r>
              <a:rPr lang="is-IS" sz="2000" dirty="0" smtClean="0">
                <a:latin typeface="Arial" pitchFamily="34" charset="0"/>
                <a:cs typeface="Arial" pitchFamily="34" charset="0"/>
              </a:rPr>
              <a:t/>
            </a:r>
            <a:br>
              <a:rPr lang="is-IS" sz="2000" dirty="0" smtClean="0">
                <a:latin typeface="Arial" pitchFamily="34" charset="0"/>
                <a:cs typeface="Arial" pitchFamily="34" charset="0"/>
              </a:rPr>
            </a:br>
            <a:r>
              <a:rPr lang="is-IS" sz="2000" dirty="0" smtClean="0">
                <a:latin typeface="Arial" pitchFamily="34" charset="0"/>
                <a:cs typeface="Arial" pitchFamily="34" charset="0"/>
              </a:rPr>
              <a:t/>
            </a:r>
            <a:br>
              <a:rPr lang="is-IS" sz="2000" dirty="0" smtClean="0">
                <a:latin typeface="Arial" pitchFamily="34" charset="0"/>
                <a:cs typeface="Arial" pitchFamily="34" charset="0"/>
              </a:rPr>
            </a:br>
            <a:endParaRPr lang="en-GB" sz="1400"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504" y="116633"/>
            <a:ext cx="6750496" cy="400110"/>
          </a:xfrm>
          <a:prstGeom prst="rect">
            <a:avLst/>
          </a:prstGeom>
        </p:spPr>
        <p:txBody>
          <a:bodyPr wrap="square">
            <a:spAutoFit/>
          </a:bodyPr>
          <a:lstStyle/>
          <a:p>
            <a:r>
              <a:rPr lang="is-IS" sz="2000" dirty="0" smtClean="0"/>
              <a:t>Göturnar</a:t>
            </a:r>
            <a:r>
              <a:rPr lang="is-IS" sz="1600" dirty="0" smtClean="0"/>
              <a:t>, húsin og umhverfið</a:t>
            </a:r>
            <a:endParaRPr lang="is-IS" sz="1600" dirty="0"/>
          </a:p>
        </p:txBody>
      </p:sp>
      <p:pic>
        <p:nvPicPr>
          <p:cNvPr id="8" name="Content Placeholder 7" descr="01 021018 038.JPG"/>
          <p:cNvPicPr>
            <a:picLocks noGrp="1" noChangeAspect="1"/>
          </p:cNvPicPr>
          <p:nvPr>
            <p:ph sz="quarter" idx="1"/>
          </p:nvPr>
        </p:nvPicPr>
        <p:blipFill>
          <a:blip r:embed="rId2" cstate="print"/>
          <a:stretch>
            <a:fillRect/>
          </a:stretch>
        </p:blipFill>
        <p:spPr>
          <a:xfrm>
            <a:off x="107503" y="764704"/>
            <a:ext cx="8869838" cy="3168351"/>
          </a:xfrm>
        </p:spPr>
      </p:pic>
      <p:pic>
        <p:nvPicPr>
          <p:cNvPr id="14" name="Content Placeholder 13" descr="01 021018 080.JPG"/>
          <p:cNvPicPr>
            <a:picLocks noGrp="1" noChangeAspect="1"/>
          </p:cNvPicPr>
          <p:nvPr>
            <p:ph sz="quarter" idx="3"/>
          </p:nvPr>
        </p:nvPicPr>
        <p:blipFill>
          <a:blip r:embed="rId3" cstate="print"/>
          <a:stretch>
            <a:fillRect/>
          </a:stretch>
        </p:blipFill>
        <p:spPr>
          <a:xfrm>
            <a:off x="107503" y="4149080"/>
            <a:ext cx="8856985" cy="243903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504" y="116633"/>
            <a:ext cx="6750496" cy="400110"/>
          </a:xfrm>
          <a:prstGeom prst="rect">
            <a:avLst/>
          </a:prstGeom>
        </p:spPr>
        <p:txBody>
          <a:bodyPr wrap="square">
            <a:spAutoFit/>
          </a:bodyPr>
          <a:lstStyle/>
          <a:p>
            <a:r>
              <a:rPr lang="is-IS" sz="2000" dirty="0" smtClean="0"/>
              <a:t>Göturnar</a:t>
            </a:r>
            <a:r>
              <a:rPr lang="is-IS" sz="1600" dirty="0" smtClean="0"/>
              <a:t>, húsin og gróðurinn</a:t>
            </a:r>
            <a:endParaRPr lang="is-IS" sz="1600" dirty="0"/>
          </a:p>
        </p:txBody>
      </p:sp>
      <p:pic>
        <p:nvPicPr>
          <p:cNvPr id="6" name="Content Placeholder 5" descr="01 021018 071.JPG"/>
          <p:cNvPicPr>
            <a:picLocks noGrp="1" noChangeAspect="1"/>
          </p:cNvPicPr>
          <p:nvPr>
            <p:ph sz="quarter" idx="3"/>
          </p:nvPr>
        </p:nvPicPr>
        <p:blipFill>
          <a:blip r:embed="rId2" cstate="print"/>
          <a:stretch>
            <a:fillRect/>
          </a:stretch>
        </p:blipFill>
        <p:spPr>
          <a:xfrm>
            <a:off x="251520" y="4005064"/>
            <a:ext cx="8513929" cy="2664297"/>
          </a:xfrm>
        </p:spPr>
      </p:pic>
      <p:pic>
        <p:nvPicPr>
          <p:cNvPr id="10" name="Content Placeholder 9" descr="01 021018 060.JPG"/>
          <p:cNvPicPr>
            <a:picLocks noGrp="1" noChangeAspect="1"/>
          </p:cNvPicPr>
          <p:nvPr>
            <p:ph sz="quarter" idx="1"/>
          </p:nvPr>
        </p:nvPicPr>
        <p:blipFill>
          <a:blip r:embed="rId3" cstate="print"/>
          <a:stretch>
            <a:fillRect/>
          </a:stretch>
        </p:blipFill>
        <p:spPr>
          <a:xfrm>
            <a:off x="251520" y="593213"/>
            <a:ext cx="8568952" cy="326953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504" y="116633"/>
            <a:ext cx="6750496" cy="400110"/>
          </a:xfrm>
          <a:prstGeom prst="rect">
            <a:avLst/>
          </a:prstGeom>
        </p:spPr>
        <p:txBody>
          <a:bodyPr wrap="square">
            <a:spAutoFit/>
          </a:bodyPr>
          <a:lstStyle/>
          <a:p>
            <a:r>
              <a:rPr lang="is-IS" sz="2000" dirty="0" smtClean="0"/>
              <a:t>Garðahraun  </a:t>
            </a:r>
            <a:r>
              <a:rPr lang="is-IS" sz="1600" dirty="0" smtClean="0"/>
              <a:t>hraun og stígar</a:t>
            </a:r>
            <a:endParaRPr lang="is-IS" sz="1600" dirty="0"/>
          </a:p>
        </p:txBody>
      </p:sp>
      <p:pic>
        <p:nvPicPr>
          <p:cNvPr id="10" name="Content Placeholder 9" descr="02 stígar 080419 027.JPG"/>
          <p:cNvPicPr>
            <a:picLocks noGrp="1" noChangeAspect="1"/>
          </p:cNvPicPr>
          <p:nvPr>
            <p:ph sz="quarter" idx="2"/>
          </p:nvPr>
        </p:nvPicPr>
        <p:blipFill>
          <a:blip r:embed="rId2" cstate="print"/>
          <a:srcRect r="29726"/>
          <a:stretch>
            <a:fillRect/>
          </a:stretch>
        </p:blipFill>
        <p:spPr>
          <a:xfrm>
            <a:off x="6292400" y="4149080"/>
            <a:ext cx="2732538" cy="2592288"/>
          </a:xfrm>
        </p:spPr>
      </p:pic>
      <p:pic>
        <p:nvPicPr>
          <p:cNvPr id="16" name="Content Placeholder 15" descr="02 080419 021.JPG"/>
          <p:cNvPicPr>
            <a:picLocks noGrp="1" noChangeAspect="1"/>
          </p:cNvPicPr>
          <p:nvPr>
            <p:ph sz="quarter" idx="3"/>
          </p:nvPr>
        </p:nvPicPr>
        <p:blipFill>
          <a:blip r:embed="rId3" cstate="print"/>
          <a:stretch>
            <a:fillRect/>
          </a:stretch>
        </p:blipFill>
        <p:spPr>
          <a:xfrm>
            <a:off x="107504" y="620687"/>
            <a:ext cx="8928992" cy="2916263"/>
          </a:xfrm>
        </p:spPr>
      </p:pic>
      <p:pic>
        <p:nvPicPr>
          <p:cNvPr id="18" name="Content Placeholder 17" descr="01 021018 054.JPG"/>
          <p:cNvPicPr>
            <a:picLocks noGrp="1" noChangeAspect="1"/>
          </p:cNvPicPr>
          <p:nvPr>
            <p:ph sz="quarter" idx="1"/>
          </p:nvPr>
        </p:nvPicPr>
        <p:blipFill>
          <a:blip r:embed="rId4" cstate="print"/>
          <a:srcRect r="6897"/>
          <a:stretch>
            <a:fillRect/>
          </a:stretch>
        </p:blipFill>
        <p:spPr>
          <a:xfrm>
            <a:off x="107503" y="4077072"/>
            <a:ext cx="6157387" cy="2664296"/>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504" y="116633"/>
            <a:ext cx="2592288" cy="646331"/>
          </a:xfrm>
          <a:prstGeom prst="rect">
            <a:avLst/>
          </a:prstGeom>
        </p:spPr>
        <p:txBody>
          <a:bodyPr wrap="square">
            <a:spAutoFit/>
          </a:bodyPr>
          <a:lstStyle/>
          <a:p>
            <a:r>
              <a:rPr lang="is-IS" sz="2000" dirty="0" smtClean="0"/>
              <a:t>Garðahraun  </a:t>
            </a:r>
          </a:p>
          <a:p>
            <a:r>
              <a:rPr lang="is-IS" sz="1600" dirty="0" smtClean="0"/>
              <a:t>Atvinnubótavegur</a:t>
            </a:r>
            <a:endParaRPr lang="is-IS" sz="1600" dirty="0"/>
          </a:p>
        </p:txBody>
      </p:sp>
      <p:pic>
        <p:nvPicPr>
          <p:cNvPr id="7" name="Content Placeholder 6" descr="02 atvb vegur 080419 014.JPG"/>
          <p:cNvPicPr>
            <a:picLocks noGrp="1" noChangeAspect="1"/>
          </p:cNvPicPr>
          <p:nvPr>
            <p:ph sz="quarter" idx="3"/>
          </p:nvPr>
        </p:nvPicPr>
        <p:blipFill>
          <a:blip r:embed="rId2" cstate="print"/>
          <a:stretch>
            <a:fillRect/>
          </a:stretch>
        </p:blipFill>
        <p:spPr>
          <a:xfrm>
            <a:off x="3635896" y="44625"/>
            <a:ext cx="5472608" cy="1984534"/>
          </a:xfrm>
        </p:spPr>
      </p:pic>
      <p:pic>
        <p:nvPicPr>
          <p:cNvPr id="11" name="Content Placeholder 10" descr="02 atvb vegur 080419 016.JPG"/>
          <p:cNvPicPr>
            <a:picLocks noGrp="1" noChangeAspect="1"/>
          </p:cNvPicPr>
          <p:nvPr>
            <p:ph sz="quarter" idx="2"/>
          </p:nvPr>
        </p:nvPicPr>
        <p:blipFill>
          <a:blip r:embed="rId3" cstate="print"/>
          <a:stretch>
            <a:fillRect/>
          </a:stretch>
        </p:blipFill>
        <p:spPr>
          <a:xfrm>
            <a:off x="75722" y="2060848"/>
            <a:ext cx="9032782" cy="4752528"/>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68313" y="476250"/>
            <a:ext cx="8496300" cy="5832475"/>
          </a:xfrm>
        </p:spPr>
        <p:txBody>
          <a:bodyPr/>
          <a:lstStyle/>
          <a:p>
            <a:pPr algn="l" eaLnBrk="1" hangingPunct="1"/>
            <a:r>
              <a:rPr lang="is-IS" dirty="0" smtClean="0"/>
              <a:t>   </a:t>
            </a:r>
            <a:r>
              <a:rPr lang="is-IS" sz="3200" dirty="0" smtClean="0"/>
              <a:t/>
            </a:r>
            <a:br>
              <a:rPr lang="is-IS" sz="3200" dirty="0" smtClean="0"/>
            </a:br>
            <a:r>
              <a:rPr lang="is-IS" sz="3200" dirty="0" smtClean="0"/>
              <a:t>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r>
            <a:br>
              <a:rPr lang="is-IS" sz="3200" dirty="0" smtClean="0"/>
            </a:br>
            <a:r>
              <a:rPr lang="is-IS" sz="3200" dirty="0" smtClean="0"/>
              <a:t>                        </a:t>
            </a:r>
            <a:r>
              <a:rPr lang="is-IS" sz="4000" dirty="0" smtClean="0"/>
              <a:t>Takk fyrir 	</a:t>
            </a:r>
            <a:endParaRPr lang="en-GB" sz="4000" dirty="0" smtClean="0"/>
          </a:p>
        </p:txBody>
      </p:sp>
      <p:pic>
        <p:nvPicPr>
          <p:cNvPr id="7" name="Content Placeholder 6" descr="02 takk fyrir 080419 001.JPG"/>
          <p:cNvPicPr>
            <a:picLocks noGrp="1" noChangeAspect="1"/>
          </p:cNvPicPr>
          <p:nvPr>
            <p:ph idx="1"/>
          </p:nvPr>
        </p:nvPicPr>
        <p:blipFill>
          <a:blip r:embed="rId2" cstate="print"/>
          <a:stretch>
            <a:fillRect/>
          </a:stretch>
        </p:blipFill>
        <p:spPr>
          <a:xfrm>
            <a:off x="673803" y="404664"/>
            <a:ext cx="7858637" cy="4525963"/>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250825" y="116632"/>
            <a:ext cx="8893175" cy="1368152"/>
          </a:xfrm>
        </p:spPr>
        <p:txBody>
          <a:bodyPr/>
          <a:lstStyle/>
          <a:p>
            <a:pPr algn="l"/>
            <a:r>
              <a:rPr lang="is-IS" sz="2000" dirty="0" smtClean="0"/>
              <a:t>Molduhraun  </a:t>
            </a:r>
            <a:r>
              <a:rPr lang="is-IS" sz="1400" dirty="0" smtClean="0"/>
              <a:t>1983</a:t>
            </a:r>
            <a:r>
              <a:rPr lang="is-IS" sz="2000" dirty="0" smtClean="0"/>
              <a:t>                                                     </a:t>
            </a:r>
            <a:r>
              <a:rPr lang="is-IS" sz="1400" dirty="0" smtClean="0"/>
              <a:t>fyrstu drög að deiliskipulagi  </a:t>
            </a:r>
            <a:r>
              <a:rPr lang="is-IS" sz="900" dirty="0" smtClean="0"/>
              <a:t>maí / júní 1983</a:t>
            </a:r>
            <a:r>
              <a:rPr lang="is-IS" sz="1600" dirty="0"/>
              <a:t/>
            </a:r>
            <a:br>
              <a:rPr lang="is-IS" sz="1600" dirty="0"/>
            </a:br>
            <a:r>
              <a:rPr lang="is-IS" sz="1000" dirty="0" smtClean="0"/>
              <a:t/>
            </a:r>
            <a:br>
              <a:rPr lang="is-IS" sz="1000" dirty="0" smtClean="0"/>
            </a:br>
            <a:r>
              <a:rPr lang="is-IS" sz="1200" dirty="0" smtClean="0"/>
              <a:t>Á suðurhluta Garðahrauns, sunnan við Flatir, hafði orðið landbrot við efnistöku og var því talið raunhæft að huga þar að upp-byggingu athafnasvæðis, þó þannig að ekki yrði gengið meira á óhreyft hraun í átt að Flötum, en til suðurs og vesturs yrði farið allt að fyrirhugaðri Reykjanesbraut og framhaldi Álftanesvegar frá Engidal.  Áfram var gert ráð fyrir efnistöku og landhæð lækkuð um nokkra metra til að draga úr ásýnd að fyrirhuguðu hverfi, sem ætlað var fyrir stórar iðnaðar- og þjónustubyggingar.</a:t>
            </a:r>
            <a:endParaRPr lang="en-GB" sz="1200" dirty="0"/>
          </a:p>
        </p:txBody>
      </p:sp>
      <p:pic>
        <p:nvPicPr>
          <p:cNvPr id="6" name="Content Placeholder 5" descr="9108 X 2018 03 Molduhraun - 4 skipulagsuppdráttur 05 1983.jpg"/>
          <p:cNvPicPr>
            <a:picLocks noGrp="1" noChangeAspect="1"/>
          </p:cNvPicPr>
          <p:nvPr>
            <p:ph idx="1"/>
          </p:nvPr>
        </p:nvPicPr>
        <p:blipFill>
          <a:blip r:embed="rId2" cstate="print"/>
          <a:srcRect t="13360"/>
          <a:stretch>
            <a:fillRect/>
          </a:stretch>
        </p:blipFill>
        <p:spPr>
          <a:xfrm>
            <a:off x="323528" y="1731883"/>
            <a:ext cx="8521661" cy="508149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250825" y="116632"/>
            <a:ext cx="8893175" cy="1224136"/>
          </a:xfrm>
        </p:spPr>
        <p:txBody>
          <a:bodyPr/>
          <a:lstStyle/>
          <a:p>
            <a:pPr algn="l"/>
            <a:r>
              <a:rPr lang="is-IS" sz="2000" dirty="0" smtClean="0"/>
              <a:t>Molduhraun  </a:t>
            </a:r>
            <a:r>
              <a:rPr lang="is-IS" sz="1400" dirty="0" smtClean="0"/>
              <a:t>1988</a:t>
            </a:r>
            <a:r>
              <a:rPr lang="is-IS" sz="2000" dirty="0" smtClean="0"/>
              <a:t>                                                     </a:t>
            </a:r>
            <a:r>
              <a:rPr lang="is-IS" sz="1400" dirty="0" smtClean="0"/>
              <a:t>deiliskipulagsuppdráttur   </a:t>
            </a:r>
            <a:r>
              <a:rPr lang="is-IS" sz="900" dirty="0" smtClean="0"/>
              <a:t>dags. ágúst  1988</a:t>
            </a:r>
            <a:r>
              <a:rPr lang="is-IS" sz="1000" dirty="0" smtClean="0"/>
              <a:t/>
            </a:r>
            <a:br>
              <a:rPr lang="is-IS" sz="1000" dirty="0" smtClean="0"/>
            </a:br>
            <a:r>
              <a:rPr lang="is-IS" sz="1000" dirty="0" smtClean="0"/>
              <a:t/>
            </a:r>
            <a:br>
              <a:rPr lang="is-IS" sz="1000" dirty="0" smtClean="0"/>
            </a:br>
            <a:r>
              <a:rPr lang="is-IS" sz="1200" dirty="0" smtClean="0"/>
              <a:t>Eftir að fyrstu drög að skipulagi höfðu verið samþykkt fengu tvö iðnfyrirtæki úthlutað stórum lóðum og hófu þar starfsemi.</a:t>
            </a:r>
            <a:br>
              <a:rPr lang="is-IS" sz="1200" dirty="0" smtClean="0"/>
            </a:br>
            <a:r>
              <a:rPr lang="is-IS" sz="1200" dirty="0" smtClean="0"/>
              <a:t>Ekki virtist þó vera frekari eftirspurn eftir lóðum og 1988 var því ákveðið að endurskoða skipulagið og var nýtt skipulag</a:t>
            </a:r>
            <a:br>
              <a:rPr lang="is-IS" sz="1200" dirty="0" smtClean="0"/>
            </a:br>
            <a:r>
              <a:rPr lang="is-IS" sz="1200" dirty="0" smtClean="0"/>
              <a:t>staðfest í bæjarstjórn Garðabæjar 16. júní 1988.</a:t>
            </a:r>
            <a:endParaRPr lang="en-GB" sz="1200" dirty="0"/>
          </a:p>
        </p:txBody>
      </p:sp>
      <p:pic>
        <p:nvPicPr>
          <p:cNvPr id="5" name="Content Placeholder 4" descr="9108 X 2018 03 Molduhraun - 4 skipulagsuppdráttur 08 1989.jpg"/>
          <p:cNvPicPr>
            <a:picLocks noGrp="1" noChangeAspect="1"/>
          </p:cNvPicPr>
          <p:nvPr>
            <p:ph idx="1"/>
          </p:nvPr>
        </p:nvPicPr>
        <p:blipFill>
          <a:blip r:embed="rId2" cstate="print"/>
          <a:stretch>
            <a:fillRect/>
          </a:stretch>
        </p:blipFill>
        <p:spPr>
          <a:xfrm>
            <a:off x="104693" y="1772816"/>
            <a:ext cx="9003811" cy="496855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504" y="116633"/>
            <a:ext cx="3240360" cy="584775"/>
          </a:xfrm>
          <a:prstGeom prst="rect">
            <a:avLst/>
          </a:prstGeom>
        </p:spPr>
        <p:txBody>
          <a:bodyPr wrap="square">
            <a:spAutoFit/>
          </a:bodyPr>
          <a:lstStyle/>
          <a:p>
            <a:r>
              <a:rPr lang="is-IS" sz="1600" dirty="0" smtClean="0"/>
              <a:t>Kynningarefni var gefið út fyrir nýtt iðnaðar- þjónustuhverfi</a:t>
            </a:r>
            <a:endParaRPr lang="is-IS" sz="1600" dirty="0"/>
          </a:p>
        </p:txBody>
      </p:sp>
      <p:pic>
        <p:nvPicPr>
          <p:cNvPr id="16" name="Content Placeholder 15" descr="20 Molduhraun bækl 1.jpg"/>
          <p:cNvPicPr>
            <a:picLocks noGrp="1" noChangeAspect="1"/>
          </p:cNvPicPr>
          <p:nvPr>
            <p:ph sz="quarter" idx="2"/>
          </p:nvPr>
        </p:nvPicPr>
        <p:blipFill>
          <a:blip r:embed="rId2" cstate="print"/>
          <a:stretch>
            <a:fillRect/>
          </a:stretch>
        </p:blipFill>
        <p:spPr>
          <a:xfrm>
            <a:off x="35496" y="1538289"/>
            <a:ext cx="3744416" cy="5313277"/>
          </a:xfrm>
        </p:spPr>
      </p:pic>
      <p:pic>
        <p:nvPicPr>
          <p:cNvPr id="19" name="Content Placeholder 18" descr="20 Molduhraun bækl 2.jpg"/>
          <p:cNvPicPr>
            <a:picLocks noGrp="1" noChangeAspect="1"/>
          </p:cNvPicPr>
          <p:nvPr>
            <p:ph sz="quarter" idx="4"/>
          </p:nvPr>
        </p:nvPicPr>
        <p:blipFill>
          <a:blip r:embed="rId3" cstate="print"/>
          <a:stretch>
            <a:fillRect/>
          </a:stretch>
        </p:blipFill>
        <p:spPr>
          <a:xfrm>
            <a:off x="3635896" y="3121034"/>
            <a:ext cx="5459446" cy="3716756"/>
          </a:xfrm>
        </p:spPr>
      </p:pic>
      <p:pic>
        <p:nvPicPr>
          <p:cNvPr id="21" name="Content Placeholder 20" descr="20 Molduhraun bækl 1 - Copy.jpg"/>
          <p:cNvPicPr>
            <a:picLocks noGrp="1" noChangeAspect="1"/>
          </p:cNvPicPr>
          <p:nvPr>
            <p:ph sz="quarter" idx="3"/>
          </p:nvPr>
        </p:nvPicPr>
        <p:blipFill>
          <a:blip r:embed="rId4" cstate="print"/>
          <a:srcRect b="4719"/>
          <a:stretch>
            <a:fillRect/>
          </a:stretch>
        </p:blipFill>
        <p:spPr>
          <a:xfrm>
            <a:off x="4788024" y="17289"/>
            <a:ext cx="4320481" cy="3069934"/>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250825" y="260648"/>
            <a:ext cx="8893175" cy="864096"/>
          </a:xfrm>
        </p:spPr>
        <p:txBody>
          <a:bodyPr/>
          <a:lstStyle/>
          <a:p>
            <a:pPr algn="l"/>
            <a:r>
              <a:rPr lang="is-IS" sz="2000" dirty="0" smtClean="0"/>
              <a:t>Molduhraun  </a:t>
            </a:r>
            <a:r>
              <a:rPr lang="is-IS" sz="1400" dirty="0" smtClean="0"/>
              <a:t>1997</a:t>
            </a:r>
            <a:r>
              <a:rPr lang="is-IS" sz="2000" dirty="0" smtClean="0"/>
              <a:t>                                                      </a:t>
            </a:r>
            <a:r>
              <a:rPr lang="is-IS" sz="1400" dirty="0" smtClean="0"/>
              <a:t>deiliskipulagsuppdráttur   </a:t>
            </a:r>
            <a:r>
              <a:rPr lang="is-IS" sz="900" dirty="0" smtClean="0"/>
              <a:t>dags. júlí 1997</a:t>
            </a:r>
            <a:r>
              <a:rPr lang="is-IS" sz="1600" dirty="0" smtClean="0"/>
              <a:t/>
            </a:r>
            <a:br>
              <a:rPr lang="is-IS" sz="1600" dirty="0" smtClean="0"/>
            </a:br>
            <a:r>
              <a:rPr lang="is-IS" sz="1000" dirty="0" smtClean="0"/>
              <a:t/>
            </a:r>
            <a:br>
              <a:rPr lang="is-IS" sz="1000" dirty="0" smtClean="0"/>
            </a:br>
            <a:r>
              <a:rPr lang="is-IS" sz="1200" dirty="0" smtClean="0"/>
              <a:t>Samþykktar höfðu verið breytingar á skipulaginu, þar sem lóðum var skipt í fleiri lóðir eða lóðir voru sameinaðar og var þá </a:t>
            </a:r>
            <a:br>
              <a:rPr lang="is-IS" sz="1200" dirty="0" smtClean="0"/>
            </a:br>
            <a:r>
              <a:rPr lang="is-IS" sz="1200" dirty="0" smtClean="0"/>
              <a:t>skipulagið endurskoðað í heild  og nýtt skipulag staðfest í bæjarstjórn 22. maí 1997.</a:t>
            </a:r>
            <a:endParaRPr lang="en-GB" sz="1200" dirty="0"/>
          </a:p>
        </p:txBody>
      </p:sp>
      <p:pic>
        <p:nvPicPr>
          <p:cNvPr id="6" name="Content Placeholder 5" descr="9108 X 2018 03 Molduhraun - 4 skipulagsuppdráttur 08 1997.jpg"/>
          <p:cNvPicPr>
            <a:picLocks noGrp="1" noChangeAspect="1"/>
          </p:cNvPicPr>
          <p:nvPr>
            <p:ph idx="1"/>
          </p:nvPr>
        </p:nvPicPr>
        <p:blipFill>
          <a:blip r:embed="rId2" cstate="print"/>
          <a:srcRect t="4287" b="8323"/>
          <a:stretch>
            <a:fillRect/>
          </a:stretch>
        </p:blipFill>
        <p:spPr>
          <a:xfrm>
            <a:off x="354387" y="1412776"/>
            <a:ext cx="8627245" cy="5328592"/>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250825" y="0"/>
            <a:ext cx="6337399" cy="620688"/>
          </a:xfrm>
        </p:spPr>
        <p:txBody>
          <a:bodyPr/>
          <a:lstStyle/>
          <a:p>
            <a:pPr algn="l"/>
            <a:r>
              <a:rPr lang="is-IS" sz="1400" dirty="0" smtClean="0"/>
              <a:t>Molduhraun  </a:t>
            </a:r>
            <a:r>
              <a:rPr lang="is-IS" sz="1400" dirty="0"/>
              <a:t>-  </a:t>
            </a:r>
            <a:r>
              <a:rPr lang="is-IS" sz="1400" dirty="0" smtClean="0"/>
              <a:t>deiliskipulagsuppdráttur  2019</a:t>
            </a:r>
            <a:br>
              <a:rPr lang="is-IS" sz="1400" dirty="0" smtClean="0"/>
            </a:br>
            <a:endParaRPr lang="en-GB" sz="1000" dirty="0"/>
          </a:p>
        </p:txBody>
      </p:sp>
      <p:pic>
        <p:nvPicPr>
          <p:cNvPr id="5" name="Content Placeholder 4" descr="04-Molduhraun - skipulagsuppdráttur A2 060519.jpg"/>
          <p:cNvPicPr>
            <a:picLocks noGrp="1" noChangeAspect="1"/>
          </p:cNvPicPr>
          <p:nvPr>
            <p:ph idx="1"/>
          </p:nvPr>
        </p:nvPicPr>
        <p:blipFill>
          <a:blip r:embed="rId2" cstate="print"/>
          <a:srcRect l="221" t="849" r="668" b="1140"/>
          <a:stretch>
            <a:fillRect/>
          </a:stretch>
        </p:blipFill>
        <p:spPr>
          <a:xfrm>
            <a:off x="107504" y="570341"/>
            <a:ext cx="8928992" cy="624303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467544" y="188640"/>
            <a:ext cx="8424936" cy="6480720"/>
          </a:xfrm>
        </p:spPr>
        <p:txBody>
          <a:bodyPr/>
          <a:lstStyle/>
          <a:p>
            <a:pPr algn="l"/>
            <a:r>
              <a:rPr lang="en-GB" sz="1800" u="sng" dirty="0" err="1" smtClean="0"/>
              <a:t>Helstu</a:t>
            </a:r>
            <a:r>
              <a:rPr lang="en-GB" sz="1800" u="sng" dirty="0" smtClean="0"/>
              <a:t> </a:t>
            </a:r>
            <a:r>
              <a:rPr lang="en-GB" sz="1800" u="sng" dirty="0" err="1" smtClean="0"/>
              <a:t>breytingar</a:t>
            </a:r>
            <a:r>
              <a:rPr lang="en-GB" sz="1800" dirty="0" smtClean="0"/>
              <a:t>:</a:t>
            </a:r>
            <a:r>
              <a:rPr lang="en-GB" sz="1400" dirty="0" smtClean="0"/>
              <a:t/>
            </a:r>
            <a:br>
              <a:rPr lang="en-GB" sz="1400" dirty="0" smtClean="0"/>
            </a:br>
            <a:r>
              <a:rPr lang="en-GB" sz="1800" b="1" dirty="0" smtClean="0"/>
              <a:t/>
            </a:r>
            <a:br>
              <a:rPr lang="en-GB" sz="1800" b="1" dirty="0" smtClean="0"/>
            </a:br>
            <a:r>
              <a:rPr lang="is-IS" sz="1800" dirty="0" smtClean="0"/>
              <a:t/>
            </a:r>
            <a:br>
              <a:rPr lang="is-IS" sz="1800" dirty="0" smtClean="0"/>
            </a:br>
            <a:r>
              <a:rPr lang="en-GB" sz="1600" dirty="0" smtClean="0"/>
              <a:t>●  </a:t>
            </a:r>
            <a:r>
              <a:rPr lang="en-GB" sz="1600" dirty="0" err="1" smtClean="0"/>
              <a:t>Mörk</a:t>
            </a:r>
            <a:r>
              <a:rPr lang="en-GB" sz="1600" dirty="0" smtClean="0"/>
              <a:t> </a:t>
            </a:r>
            <a:r>
              <a:rPr lang="en-GB" sz="1600" dirty="0" err="1" smtClean="0"/>
              <a:t>skipulagssvæðis</a:t>
            </a:r>
            <a:r>
              <a:rPr lang="en-GB" sz="1600" dirty="0" smtClean="0"/>
              <a:t> </a:t>
            </a:r>
            <a:r>
              <a:rPr lang="en-GB" sz="1600" dirty="0" err="1" smtClean="0"/>
              <a:t>breytast</a:t>
            </a:r>
            <a:r>
              <a:rPr lang="en-GB" sz="1600" dirty="0" smtClean="0"/>
              <a:t>, </a:t>
            </a:r>
            <a:r>
              <a:rPr lang="en-GB" sz="1600" dirty="0" err="1" smtClean="0"/>
              <a:t>norðurhluti</a:t>
            </a:r>
            <a:r>
              <a:rPr lang="en-GB" sz="1600" dirty="0" smtClean="0"/>
              <a:t> </a:t>
            </a:r>
            <a:r>
              <a:rPr lang="en-GB" sz="1600" dirty="0" err="1" smtClean="0"/>
              <a:t>svæðisins</a:t>
            </a:r>
            <a:r>
              <a:rPr lang="en-GB" sz="1600" dirty="0" smtClean="0"/>
              <a:t> </a:t>
            </a:r>
            <a:r>
              <a:rPr lang="en-GB" sz="1600" dirty="0" err="1" smtClean="0"/>
              <a:t>stækkar</a:t>
            </a:r>
            <a:r>
              <a:rPr lang="en-GB" sz="1600" dirty="0" smtClean="0"/>
              <a:t> </a:t>
            </a:r>
            <a:r>
              <a:rPr lang="en-GB" sz="1600" dirty="0" err="1" smtClean="0"/>
              <a:t>lítillega</a:t>
            </a:r>
            <a:r>
              <a:rPr lang="en-GB" sz="1600" dirty="0" smtClean="0"/>
              <a:t>.</a:t>
            </a:r>
            <a:r>
              <a:rPr lang="is-IS" sz="1600" dirty="0" smtClean="0"/>
              <a:t/>
            </a:r>
            <a:br>
              <a:rPr lang="is-IS" sz="1600" dirty="0" smtClean="0"/>
            </a:br>
            <a:r>
              <a:rPr lang="en-GB" sz="1600" dirty="0" smtClean="0"/>
              <a:t> </a:t>
            </a:r>
            <a:r>
              <a:rPr lang="is-IS" sz="1600" dirty="0" smtClean="0"/>
              <a:t/>
            </a:r>
            <a:br>
              <a:rPr lang="is-IS" sz="1600" dirty="0" smtClean="0"/>
            </a:br>
            <a:r>
              <a:rPr lang="en-GB" sz="1600" dirty="0" smtClean="0"/>
              <a:t>●  </a:t>
            </a:r>
            <a:r>
              <a:rPr lang="en-GB" sz="1600" dirty="0" err="1" smtClean="0"/>
              <a:t>Gatnakerfi</a:t>
            </a:r>
            <a:r>
              <a:rPr lang="en-GB" sz="1600" dirty="0" smtClean="0"/>
              <a:t>:  </a:t>
            </a:r>
            <a:br>
              <a:rPr lang="en-GB" sz="1600" dirty="0" smtClean="0"/>
            </a:br>
            <a:r>
              <a:rPr lang="is-IS" sz="1600" dirty="0" smtClean="0"/>
              <a:t/>
            </a:r>
            <a:br>
              <a:rPr lang="is-IS" sz="1600" dirty="0" smtClean="0"/>
            </a:br>
            <a:r>
              <a:rPr lang="en-GB" sz="1600" dirty="0" smtClean="0"/>
              <a:t>    </a:t>
            </a:r>
            <a:r>
              <a:rPr lang="en-GB" sz="1600" dirty="0" err="1" smtClean="0"/>
              <a:t>Gatnakerfi</a:t>
            </a:r>
            <a:r>
              <a:rPr lang="en-GB" sz="1600" dirty="0" smtClean="0"/>
              <a:t> </a:t>
            </a:r>
            <a:r>
              <a:rPr lang="en-GB" sz="1600" dirty="0" err="1" smtClean="0"/>
              <a:t>innan</a:t>
            </a:r>
            <a:r>
              <a:rPr lang="en-GB" sz="1600" dirty="0" smtClean="0"/>
              <a:t> </a:t>
            </a:r>
            <a:r>
              <a:rPr lang="en-GB" sz="1600" dirty="0" err="1" smtClean="0"/>
              <a:t>hverfis</a:t>
            </a:r>
            <a:r>
              <a:rPr lang="en-GB" sz="1600" dirty="0" smtClean="0"/>
              <a:t> </a:t>
            </a:r>
            <a:r>
              <a:rPr lang="en-GB" sz="1600" dirty="0" err="1" smtClean="0"/>
              <a:t>er</a:t>
            </a:r>
            <a:r>
              <a:rPr lang="en-GB" sz="1600" dirty="0" smtClean="0"/>
              <a:t> </a:t>
            </a:r>
            <a:r>
              <a:rPr lang="en-GB" sz="1600" dirty="0" err="1" smtClean="0"/>
              <a:t>óbreytt</a:t>
            </a:r>
            <a:r>
              <a:rPr lang="en-GB" sz="1600" dirty="0" smtClean="0"/>
              <a:t> en </a:t>
            </a:r>
            <a:r>
              <a:rPr lang="en-GB" sz="1600" dirty="0" err="1" smtClean="0"/>
              <a:t>fyrirhugaðar</a:t>
            </a:r>
            <a:r>
              <a:rPr lang="en-GB" sz="1600" dirty="0" smtClean="0"/>
              <a:t> </a:t>
            </a:r>
            <a:r>
              <a:rPr lang="en-GB" sz="1600" dirty="0" err="1" smtClean="0"/>
              <a:t>vegtengingar</a:t>
            </a:r>
            <a:r>
              <a:rPr lang="en-GB" sz="1600" dirty="0" smtClean="0"/>
              <a:t> </a:t>
            </a:r>
            <a:r>
              <a:rPr lang="en-GB" sz="1600" dirty="0" err="1" smtClean="0"/>
              <a:t>frá</a:t>
            </a:r>
            <a:r>
              <a:rPr lang="en-GB" sz="1600" dirty="0" smtClean="0"/>
              <a:t> </a:t>
            </a:r>
            <a:r>
              <a:rPr lang="en-GB" sz="1600" dirty="0" err="1" smtClean="0"/>
              <a:t>Álftanesvegi</a:t>
            </a:r>
            <a:r>
              <a:rPr lang="en-GB" sz="1600" dirty="0" smtClean="0"/>
              <a:t> </a:t>
            </a:r>
            <a:r>
              <a:rPr lang="en-GB" sz="1600" dirty="0" err="1" smtClean="0"/>
              <a:t>verða</a:t>
            </a:r>
            <a:r>
              <a:rPr lang="en-GB" sz="1600" dirty="0" smtClean="0"/>
              <a:t>      </a:t>
            </a:r>
            <a:br>
              <a:rPr lang="en-GB" sz="1600" dirty="0" smtClean="0"/>
            </a:br>
            <a:r>
              <a:rPr lang="en-GB" sz="1600" dirty="0" smtClean="0"/>
              <a:t>    um </a:t>
            </a:r>
            <a:r>
              <a:rPr lang="en-GB" sz="1600" dirty="0" err="1" smtClean="0"/>
              <a:t>hringtorg</a:t>
            </a:r>
            <a:r>
              <a:rPr lang="en-GB" sz="1600" dirty="0" smtClean="0"/>
              <a:t>. </a:t>
            </a:r>
            <a:br>
              <a:rPr lang="en-GB" sz="1600" dirty="0" smtClean="0"/>
            </a:br>
            <a:r>
              <a:rPr lang="en-GB" sz="1600" dirty="0" smtClean="0"/>
              <a:t> </a:t>
            </a:r>
            <a:r>
              <a:rPr lang="is-IS" sz="1600" dirty="0" smtClean="0"/>
              <a:t/>
            </a:r>
            <a:br>
              <a:rPr lang="is-IS" sz="1600" dirty="0" smtClean="0"/>
            </a:br>
            <a:r>
              <a:rPr lang="en-GB" sz="1600" dirty="0" smtClean="0"/>
              <a:t>    </a:t>
            </a:r>
            <a:r>
              <a:rPr lang="en-GB" sz="1600" dirty="0" err="1" smtClean="0"/>
              <a:t>Sýnd</a:t>
            </a:r>
            <a:r>
              <a:rPr lang="en-GB" sz="1600" dirty="0" smtClean="0"/>
              <a:t> </a:t>
            </a:r>
            <a:r>
              <a:rPr lang="en-GB" sz="1600" dirty="0" err="1" smtClean="0"/>
              <a:t>er</a:t>
            </a:r>
            <a:r>
              <a:rPr lang="en-GB" sz="1600" dirty="0" smtClean="0"/>
              <a:t> </a:t>
            </a:r>
            <a:r>
              <a:rPr lang="en-GB" sz="1600" dirty="0" err="1" smtClean="0"/>
              <a:t>ný</a:t>
            </a:r>
            <a:r>
              <a:rPr lang="en-GB" sz="1600" dirty="0" smtClean="0"/>
              <a:t> </a:t>
            </a:r>
            <a:r>
              <a:rPr lang="en-GB" sz="1600" dirty="0" err="1" smtClean="0"/>
              <a:t>útfærsla</a:t>
            </a:r>
            <a:r>
              <a:rPr lang="en-GB" sz="1600" dirty="0" smtClean="0"/>
              <a:t> </a:t>
            </a:r>
            <a:r>
              <a:rPr lang="en-GB" sz="1600" dirty="0" err="1" smtClean="0"/>
              <a:t>fyrirhugaðra</a:t>
            </a:r>
            <a:r>
              <a:rPr lang="en-GB" sz="1600" dirty="0" smtClean="0"/>
              <a:t> </a:t>
            </a:r>
            <a:r>
              <a:rPr lang="en-GB" sz="1600" dirty="0" err="1" smtClean="0"/>
              <a:t>mislægra</a:t>
            </a:r>
            <a:r>
              <a:rPr lang="en-GB" sz="1600" dirty="0" smtClean="0"/>
              <a:t> </a:t>
            </a:r>
            <a:r>
              <a:rPr lang="en-GB" sz="1600" dirty="0" err="1" smtClean="0"/>
              <a:t>gatnamóta</a:t>
            </a:r>
            <a:r>
              <a:rPr lang="en-GB" sz="1600" dirty="0" smtClean="0"/>
              <a:t> </a:t>
            </a:r>
            <a:r>
              <a:rPr lang="en-GB" sz="1600" dirty="0" err="1" smtClean="0"/>
              <a:t>Álftanesvegar</a:t>
            </a:r>
            <a:r>
              <a:rPr lang="en-GB" sz="1600" dirty="0" smtClean="0"/>
              <a:t> og </a:t>
            </a:r>
            <a:r>
              <a:rPr lang="en-GB" sz="1600" dirty="0" err="1" smtClean="0"/>
              <a:t>Reykjanes</a:t>
            </a:r>
            <a:r>
              <a:rPr lang="en-GB" sz="1600" dirty="0" smtClean="0"/>
              <a:t>-  </a:t>
            </a:r>
            <a:br>
              <a:rPr lang="en-GB" sz="1600" dirty="0" smtClean="0"/>
            </a:br>
            <a:r>
              <a:rPr lang="en-GB" sz="1600" dirty="0" smtClean="0"/>
              <a:t>    </a:t>
            </a:r>
            <a:r>
              <a:rPr lang="en-GB" sz="1600" dirty="0" err="1" smtClean="0"/>
              <a:t>brautar</a:t>
            </a:r>
            <a:r>
              <a:rPr lang="en-GB" sz="1600" dirty="0" smtClean="0"/>
              <a:t>.</a:t>
            </a:r>
            <a:br>
              <a:rPr lang="en-GB" sz="1600" dirty="0" smtClean="0"/>
            </a:br>
            <a:r>
              <a:rPr lang="is-IS" sz="1600" dirty="0" smtClean="0"/>
              <a:t/>
            </a:r>
            <a:br>
              <a:rPr lang="is-IS" sz="1600" dirty="0" smtClean="0"/>
            </a:br>
            <a:r>
              <a:rPr lang="en-GB" sz="1600" dirty="0" smtClean="0"/>
              <a:t>    </a:t>
            </a:r>
            <a:r>
              <a:rPr lang="en-GB" sz="1600" dirty="0" err="1" smtClean="0"/>
              <a:t>Sýnd</a:t>
            </a:r>
            <a:r>
              <a:rPr lang="en-GB" sz="1600" dirty="0" smtClean="0"/>
              <a:t> </a:t>
            </a:r>
            <a:r>
              <a:rPr lang="en-GB" sz="1600" dirty="0" err="1" smtClean="0"/>
              <a:t>eru</a:t>
            </a:r>
            <a:r>
              <a:rPr lang="en-GB" sz="1600" dirty="0" smtClean="0"/>
              <a:t> </a:t>
            </a:r>
            <a:r>
              <a:rPr lang="en-GB" sz="1600" dirty="0" err="1" smtClean="0"/>
              <a:t>mislæg</a:t>
            </a:r>
            <a:r>
              <a:rPr lang="en-GB" sz="1600" dirty="0" smtClean="0"/>
              <a:t> </a:t>
            </a:r>
            <a:r>
              <a:rPr lang="en-GB" sz="1600" dirty="0" err="1" smtClean="0"/>
              <a:t>gatnamót</a:t>
            </a:r>
            <a:r>
              <a:rPr lang="en-GB" sz="1600" dirty="0" smtClean="0"/>
              <a:t>, </a:t>
            </a:r>
            <a:r>
              <a:rPr lang="en-GB" sz="1600" dirty="0" err="1" smtClean="0"/>
              <a:t>sem</a:t>
            </a:r>
            <a:r>
              <a:rPr lang="en-GB" sz="1600" dirty="0" smtClean="0"/>
              <a:t> </a:t>
            </a:r>
            <a:r>
              <a:rPr lang="en-GB" sz="1600" dirty="0" err="1" smtClean="0"/>
              <a:t>gerð</a:t>
            </a:r>
            <a:r>
              <a:rPr lang="en-GB" sz="1600" dirty="0" smtClean="0"/>
              <a:t> </a:t>
            </a:r>
            <a:r>
              <a:rPr lang="en-GB" sz="1600" dirty="0" err="1" smtClean="0"/>
              <a:t>hafa</a:t>
            </a:r>
            <a:r>
              <a:rPr lang="en-GB" sz="1600" dirty="0" smtClean="0"/>
              <a:t> </a:t>
            </a:r>
            <a:r>
              <a:rPr lang="en-GB" sz="1600" dirty="0" err="1" smtClean="0"/>
              <a:t>verið</a:t>
            </a:r>
            <a:r>
              <a:rPr lang="en-GB" sz="1600" dirty="0" smtClean="0"/>
              <a:t> </a:t>
            </a:r>
            <a:r>
              <a:rPr lang="en-GB" sz="1600" dirty="0" err="1" smtClean="0"/>
              <a:t>frá</a:t>
            </a:r>
            <a:r>
              <a:rPr lang="en-GB" sz="1600" dirty="0" smtClean="0"/>
              <a:t> </a:t>
            </a:r>
            <a:r>
              <a:rPr lang="en-GB" sz="1600" dirty="0" err="1" smtClean="0"/>
              <a:t>Reykjanesbraut</a:t>
            </a:r>
            <a:r>
              <a:rPr lang="en-GB" sz="1600" dirty="0" smtClean="0"/>
              <a:t> að </a:t>
            </a:r>
            <a:r>
              <a:rPr lang="en-GB" sz="1600" dirty="0" err="1" smtClean="0"/>
              <a:t>Kauptúni</a:t>
            </a:r>
            <a:r>
              <a:rPr lang="en-GB" sz="1600" dirty="0" smtClean="0"/>
              <a:t>, </a:t>
            </a:r>
            <a:r>
              <a:rPr lang="en-GB" sz="1600" dirty="0" err="1" smtClean="0"/>
              <a:t>þar</a:t>
            </a:r>
            <a:r>
              <a:rPr lang="en-GB" sz="1600" dirty="0" smtClean="0"/>
              <a:t>   </a:t>
            </a:r>
            <a:br>
              <a:rPr lang="en-GB" sz="1600" dirty="0" smtClean="0"/>
            </a:br>
            <a:r>
              <a:rPr lang="en-GB" sz="1600" dirty="0" smtClean="0"/>
              <a:t>    </a:t>
            </a:r>
            <a:r>
              <a:rPr lang="en-GB" sz="1600" dirty="0" err="1" smtClean="0"/>
              <a:t>sem</a:t>
            </a:r>
            <a:r>
              <a:rPr lang="en-GB" sz="1600" dirty="0" smtClean="0"/>
              <a:t> </a:t>
            </a:r>
            <a:r>
              <a:rPr lang="en-GB" sz="1600" dirty="0" err="1" smtClean="0"/>
              <a:t>tenging</a:t>
            </a:r>
            <a:r>
              <a:rPr lang="en-GB" sz="1600" dirty="0" smtClean="0"/>
              <a:t> </a:t>
            </a:r>
            <a:r>
              <a:rPr lang="en-GB" sz="1600" dirty="0" err="1" smtClean="0"/>
              <a:t>var</a:t>
            </a:r>
            <a:r>
              <a:rPr lang="en-GB" sz="1600" dirty="0" smtClean="0"/>
              <a:t> </a:t>
            </a:r>
            <a:r>
              <a:rPr lang="en-GB" sz="1600" dirty="0" err="1" smtClean="0"/>
              <a:t>einnig</a:t>
            </a:r>
            <a:r>
              <a:rPr lang="en-GB" sz="1600" dirty="0" smtClean="0"/>
              <a:t> </a:t>
            </a:r>
            <a:r>
              <a:rPr lang="en-GB" sz="1600" dirty="0" err="1" smtClean="0"/>
              <a:t>gerð</a:t>
            </a:r>
            <a:r>
              <a:rPr lang="en-GB" sz="1600" dirty="0" smtClean="0"/>
              <a:t> að </a:t>
            </a:r>
            <a:r>
              <a:rPr lang="en-GB" sz="1600" dirty="0" err="1" smtClean="0"/>
              <a:t>Molduhrauni</a:t>
            </a:r>
            <a:r>
              <a:rPr lang="en-GB" sz="1600" dirty="0" smtClean="0"/>
              <a:t>.</a:t>
            </a:r>
            <a:br>
              <a:rPr lang="en-GB" sz="1600" dirty="0" smtClean="0"/>
            </a:br>
            <a:r>
              <a:rPr lang="is-IS" sz="1600" dirty="0" smtClean="0"/>
              <a:t/>
            </a:r>
            <a:br>
              <a:rPr lang="is-IS" sz="1600" dirty="0" smtClean="0"/>
            </a:br>
            <a:r>
              <a:rPr lang="en-GB" sz="1600" dirty="0" smtClean="0"/>
              <a:t>    </a:t>
            </a:r>
            <a:r>
              <a:rPr lang="en-GB" sz="1600" dirty="0" err="1" smtClean="0"/>
              <a:t>Gert</a:t>
            </a:r>
            <a:r>
              <a:rPr lang="en-GB" sz="1600" dirty="0" smtClean="0"/>
              <a:t> </a:t>
            </a:r>
            <a:r>
              <a:rPr lang="en-GB" sz="1600" dirty="0" err="1" smtClean="0"/>
              <a:t>er</a:t>
            </a:r>
            <a:r>
              <a:rPr lang="en-GB" sz="1600" dirty="0" smtClean="0"/>
              <a:t> </a:t>
            </a:r>
            <a:r>
              <a:rPr lang="en-GB" sz="1600" dirty="0" err="1" smtClean="0"/>
              <a:t>ráð</a:t>
            </a:r>
            <a:r>
              <a:rPr lang="en-GB" sz="1600" dirty="0" smtClean="0"/>
              <a:t> </a:t>
            </a:r>
            <a:r>
              <a:rPr lang="en-GB" sz="1600" dirty="0" err="1" smtClean="0"/>
              <a:t>fyrir</a:t>
            </a:r>
            <a:r>
              <a:rPr lang="en-GB" sz="1600" dirty="0" smtClean="0"/>
              <a:t> </a:t>
            </a:r>
            <a:r>
              <a:rPr lang="en-GB" sz="1600" dirty="0" err="1" smtClean="0"/>
              <a:t>aðrein</a:t>
            </a:r>
            <a:r>
              <a:rPr lang="en-GB" sz="1600" dirty="0" smtClean="0"/>
              <a:t> inn á </a:t>
            </a:r>
            <a:r>
              <a:rPr lang="en-GB" sz="1600" dirty="0" err="1" smtClean="0"/>
              <a:t>Álftanesveg</a:t>
            </a:r>
            <a:r>
              <a:rPr lang="en-GB" sz="1600" dirty="0" smtClean="0"/>
              <a:t> </a:t>
            </a:r>
            <a:r>
              <a:rPr lang="en-GB" sz="1600" dirty="0" err="1" smtClean="0"/>
              <a:t>til</a:t>
            </a:r>
            <a:r>
              <a:rPr lang="en-GB" sz="1600" dirty="0" smtClean="0"/>
              <a:t> </a:t>
            </a:r>
            <a:r>
              <a:rPr lang="en-GB" sz="1600" dirty="0" err="1" smtClean="0"/>
              <a:t>suðurs</a:t>
            </a:r>
            <a:r>
              <a:rPr lang="en-GB" sz="1600" dirty="0" smtClean="0"/>
              <a:t> </a:t>
            </a:r>
            <a:r>
              <a:rPr lang="en-GB" sz="1600" dirty="0" err="1" smtClean="0"/>
              <a:t>frá</a:t>
            </a:r>
            <a:r>
              <a:rPr lang="en-GB" sz="1600" dirty="0" smtClean="0"/>
              <a:t> </a:t>
            </a:r>
            <a:r>
              <a:rPr lang="en-GB" sz="1600" dirty="0" err="1" smtClean="0"/>
              <a:t>slökkvistöð</a:t>
            </a:r>
            <a:r>
              <a:rPr lang="en-GB" sz="1600" dirty="0" smtClean="0"/>
              <a:t> </a:t>
            </a:r>
            <a:r>
              <a:rPr lang="en-GB" sz="1600" dirty="0" err="1" smtClean="0"/>
              <a:t>við</a:t>
            </a:r>
            <a:r>
              <a:rPr lang="en-GB" sz="1600" dirty="0" smtClean="0"/>
              <a:t> </a:t>
            </a:r>
            <a:r>
              <a:rPr lang="en-GB" sz="1600" dirty="0" err="1" smtClean="0"/>
              <a:t>Skútahraun</a:t>
            </a:r>
            <a:r>
              <a:rPr lang="en-GB" sz="1600" dirty="0" smtClean="0"/>
              <a:t> í</a:t>
            </a:r>
            <a:br>
              <a:rPr lang="en-GB" sz="1600" dirty="0" smtClean="0"/>
            </a:br>
            <a:r>
              <a:rPr lang="en-GB" sz="1600" dirty="0" smtClean="0"/>
              <a:t>    </a:t>
            </a:r>
            <a:r>
              <a:rPr lang="en-GB" sz="1600" dirty="0" err="1" smtClean="0"/>
              <a:t>Hafnarfirði</a:t>
            </a:r>
            <a:r>
              <a:rPr lang="en-GB" sz="1600" dirty="0" smtClean="0"/>
              <a:t>.</a:t>
            </a:r>
            <a:r>
              <a:rPr lang="is-IS" sz="1800" dirty="0" smtClean="0"/>
              <a:t/>
            </a:r>
            <a:br>
              <a:rPr lang="is-IS" sz="1800" dirty="0" smtClean="0"/>
            </a:br>
            <a:r>
              <a:rPr lang="is-IS" sz="2000" dirty="0" smtClean="0">
                <a:latin typeface="Arial" pitchFamily="34" charset="0"/>
                <a:cs typeface="Arial" pitchFamily="34" charset="0"/>
              </a:rPr>
              <a:t/>
            </a:r>
            <a:br>
              <a:rPr lang="is-IS" sz="2000" dirty="0" smtClean="0">
                <a:latin typeface="Arial" pitchFamily="34" charset="0"/>
                <a:cs typeface="Arial" pitchFamily="34" charset="0"/>
              </a:rPr>
            </a:br>
            <a:r>
              <a:rPr lang="is-IS" sz="2000" dirty="0" smtClean="0">
                <a:latin typeface="Arial" pitchFamily="34" charset="0"/>
                <a:cs typeface="Arial" pitchFamily="34" charset="0"/>
              </a:rPr>
              <a:t/>
            </a:r>
            <a:br>
              <a:rPr lang="is-IS" sz="2000" dirty="0" smtClean="0">
                <a:latin typeface="Arial" pitchFamily="34" charset="0"/>
                <a:cs typeface="Arial" pitchFamily="34" charset="0"/>
              </a:rPr>
            </a:br>
            <a:endParaRPr lang="en-GB" sz="1400"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467544" y="188640"/>
            <a:ext cx="8424936" cy="6480720"/>
          </a:xfrm>
        </p:spPr>
        <p:txBody>
          <a:bodyPr/>
          <a:lstStyle/>
          <a:p>
            <a:pPr algn="l"/>
            <a:r>
              <a:rPr lang="en-GB" sz="1600" dirty="0" err="1" smtClean="0"/>
              <a:t>i</a:t>
            </a:r>
            <a:r>
              <a:rPr lang="en-GB" sz="1600" dirty="0" smtClean="0"/>
              <a:t>●   </a:t>
            </a:r>
            <a:r>
              <a:rPr lang="en-GB" sz="1600" dirty="0" err="1" smtClean="0"/>
              <a:t>Lóðir</a:t>
            </a:r>
            <a:r>
              <a:rPr lang="en-GB" sz="1600" dirty="0" smtClean="0"/>
              <a:t>:  </a:t>
            </a:r>
            <a:br>
              <a:rPr lang="en-GB" sz="1600" dirty="0" smtClean="0"/>
            </a:br>
            <a:r>
              <a:rPr lang="is-IS" sz="1600" dirty="0" smtClean="0"/>
              <a:t/>
            </a:r>
            <a:br>
              <a:rPr lang="is-IS" sz="1600" dirty="0" smtClean="0"/>
            </a:br>
            <a:r>
              <a:rPr lang="en-GB" sz="1600" dirty="0" smtClean="0"/>
              <a:t>      </a:t>
            </a:r>
            <a:r>
              <a:rPr lang="en-GB" sz="1600" dirty="0" err="1" smtClean="0"/>
              <a:t>Gerð</a:t>
            </a:r>
            <a:r>
              <a:rPr lang="en-GB" sz="1600" dirty="0" smtClean="0"/>
              <a:t> </a:t>
            </a:r>
            <a:r>
              <a:rPr lang="en-GB" sz="1600" dirty="0" err="1" smtClean="0"/>
              <a:t>er</a:t>
            </a:r>
            <a:r>
              <a:rPr lang="en-GB" sz="1600" dirty="0" smtClean="0"/>
              <a:t> </a:t>
            </a:r>
            <a:r>
              <a:rPr lang="en-GB" sz="1600" dirty="0" err="1" smtClean="0"/>
              <a:t>ný</a:t>
            </a:r>
            <a:r>
              <a:rPr lang="en-GB" sz="1600" dirty="0" smtClean="0"/>
              <a:t> </a:t>
            </a:r>
            <a:r>
              <a:rPr lang="en-GB" sz="1600" dirty="0" err="1" smtClean="0"/>
              <a:t>lóð</a:t>
            </a:r>
            <a:r>
              <a:rPr lang="en-GB" sz="1600" dirty="0" smtClean="0"/>
              <a:t>, </a:t>
            </a:r>
            <a:r>
              <a:rPr lang="en-GB" sz="1600" dirty="0" err="1" smtClean="0"/>
              <a:t>Garðahraun</a:t>
            </a:r>
            <a:r>
              <a:rPr lang="en-GB" sz="1600" dirty="0" smtClean="0"/>
              <a:t> 1, </a:t>
            </a:r>
            <a:r>
              <a:rPr lang="en-GB" sz="1600" dirty="0" err="1" smtClean="0"/>
              <a:t>þar</a:t>
            </a:r>
            <a:r>
              <a:rPr lang="en-GB" sz="1600" dirty="0" smtClean="0"/>
              <a:t> </a:t>
            </a:r>
            <a:r>
              <a:rPr lang="en-GB" sz="1600" dirty="0" err="1" smtClean="0"/>
              <a:t>sem</a:t>
            </a:r>
            <a:r>
              <a:rPr lang="en-GB" sz="1600" dirty="0" smtClean="0"/>
              <a:t> </a:t>
            </a:r>
            <a:r>
              <a:rPr lang="en-GB" sz="1600" dirty="0" err="1" smtClean="0"/>
              <a:t>áður</a:t>
            </a:r>
            <a:r>
              <a:rPr lang="en-GB" sz="1600" dirty="0" smtClean="0"/>
              <a:t> </a:t>
            </a:r>
            <a:r>
              <a:rPr lang="en-GB" sz="1600" dirty="0" err="1" smtClean="0"/>
              <a:t>var</a:t>
            </a:r>
            <a:r>
              <a:rPr lang="en-GB" sz="1600" dirty="0" smtClean="0"/>
              <a:t> </a:t>
            </a:r>
            <a:r>
              <a:rPr lang="en-GB" sz="1600" dirty="0" err="1" smtClean="0"/>
              <a:t>opið</a:t>
            </a:r>
            <a:r>
              <a:rPr lang="en-GB" sz="1600" dirty="0" smtClean="0"/>
              <a:t> </a:t>
            </a:r>
            <a:r>
              <a:rPr lang="en-GB" sz="1600" dirty="0" err="1" smtClean="0"/>
              <a:t>svæði</a:t>
            </a:r>
            <a:r>
              <a:rPr lang="en-GB" sz="1600" dirty="0" smtClean="0"/>
              <a:t>.</a:t>
            </a:r>
            <a:br>
              <a:rPr lang="en-GB" sz="1600" dirty="0" smtClean="0"/>
            </a:br>
            <a:r>
              <a:rPr lang="is-IS" sz="1600" dirty="0" smtClean="0"/>
              <a:t/>
            </a:r>
            <a:br>
              <a:rPr lang="is-IS" sz="1600" dirty="0" smtClean="0"/>
            </a:br>
            <a:r>
              <a:rPr lang="en-GB" sz="1600" dirty="0" smtClean="0"/>
              <a:t>      </a:t>
            </a:r>
            <a:r>
              <a:rPr lang="en-GB" sz="1600" dirty="0" err="1" smtClean="0"/>
              <a:t>Lóðin</a:t>
            </a:r>
            <a:r>
              <a:rPr lang="en-GB" sz="1600" dirty="0" smtClean="0"/>
              <a:t> </a:t>
            </a:r>
            <a:r>
              <a:rPr lang="en-GB" sz="1600" dirty="0" err="1" smtClean="0"/>
              <a:t>Vesturhraun</a:t>
            </a:r>
            <a:r>
              <a:rPr lang="en-GB" sz="1600" dirty="0" smtClean="0"/>
              <a:t> 1 </a:t>
            </a:r>
            <a:r>
              <a:rPr lang="en-GB" sz="1600" dirty="0" err="1" smtClean="0"/>
              <a:t>stækkar</a:t>
            </a:r>
            <a:r>
              <a:rPr lang="en-GB" sz="1600" dirty="0" smtClean="0"/>
              <a:t>, </a:t>
            </a:r>
            <a:r>
              <a:rPr lang="en-GB" sz="1600" dirty="0" err="1" smtClean="0"/>
              <a:t>þar</a:t>
            </a:r>
            <a:r>
              <a:rPr lang="en-GB" sz="1600" dirty="0" smtClean="0"/>
              <a:t> </a:t>
            </a:r>
            <a:r>
              <a:rPr lang="en-GB" sz="1600" dirty="0" err="1" smtClean="0"/>
              <a:t>sem</a:t>
            </a:r>
            <a:r>
              <a:rPr lang="en-GB" sz="1600" dirty="0" smtClean="0"/>
              <a:t> </a:t>
            </a:r>
            <a:r>
              <a:rPr lang="en-GB" sz="1600" dirty="0" err="1" smtClean="0"/>
              <a:t>mörk</a:t>
            </a:r>
            <a:r>
              <a:rPr lang="en-GB" sz="1600" dirty="0" smtClean="0"/>
              <a:t> </a:t>
            </a:r>
            <a:r>
              <a:rPr lang="en-GB" sz="1600" dirty="0" err="1" smtClean="0"/>
              <a:t>við</a:t>
            </a:r>
            <a:r>
              <a:rPr lang="en-GB" sz="1600" dirty="0" smtClean="0"/>
              <a:t> </a:t>
            </a:r>
            <a:r>
              <a:rPr lang="en-GB" sz="1600" dirty="0" err="1" smtClean="0"/>
              <a:t>Hafnarfjörð</a:t>
            </a:r>
            <a:r>
              <a:rPr lang="en-GB" sz="1600" dirty="0" smtClean="0"/>
              <a:t> </a:t>
            </a:r>
            <a:r>
              <a:rPr lang="en-GB" sz="1600" dirty="0" err="1" smtClean="0"/>
              <a:t>hafa</a:t>
            </a:r>
            <a:r>
              <a:rPr lang="en-GB" sz="1600" dirty="0" smtClean="0"/>
              <a:t> </a:t>
            </a:r>
            <a:r>
              <a:rPr lang="en-GB" sz="1600" dirty="0" err="1" smtClean="0"/>
              <a:t>breyst</a:t>
            </a:r>
            <a:r>
              <a:rPr lang="en-GB" sz="1600" dirty="0" smtClean="0"/>
              <a:t>.</a:t>
            </a:r>
            <a:br>
              <a:rPr lang="en-GB" sz="1600" dirty="0" smtClean="0"/>
            </a:br>
            <a:r>
              <a:rPr lang="is-IS" sz="1600" dirty="0" smtClean="0"/>
              <a:t/>
            </a:r>
            <a:br>
              <a:rPr lang="is-IS" sz="1600" dirty="0" smtClean="0"/>
            </a:br>
            <a:r>
              <a:rPr lang="en-GB" sz="1600" dirty="0" smtClean="0"/>
              <a:t>      </a:t>
            </a:r>
            <a:r>
              <a:rPr lang="en-GB" sz="1600" dirty="0" err="1" smtClean="0"/>
              <a:t>Lóðirnar</a:t>
            </a:r>
            <a:r>
              <a:rPr lang="en-GB" sz="1600" dirty="0" smtClean="0"/>
              <a:t> </a:t>
            </a:r>
            <a:r>
              <a:rPr lang="en-GB" sz="1600" dirty="0" err="1" smtClean="0"/>
              <a:t>Vesturhraun</a:t>
            </a:r>
            <a:r>
              <a:rPr lang="en-GB" sz="1600" dirty="0" smtClean="0"/>
              <a:t> 3 og 5 og </a:t>
            </a:r>
            <a:r>
              <a:rPr lang="en-GB" sz="1600" dirty="0" err="1" smtClean="0"/>
              <a:t>Suðurhraun</a:t>
            </a:r>
            <a:r>
              <a:rPr lang="en-GB" sz="1600" dirty="0" smtClean="0"/>
              <a:t> 6 og 10 </a:t>
            </a:r>
            <a:r>
              <a:rPr lang="en-GB" sz="1600" dirty="0" err="1" smtClean="0"/>
              <a:t>stækka</a:t>
            </a:r>
            <a:r>
              <a:rPr lang="en-GB" sz="1600" dirty="0" smtClean="0"/>
              <a:t> </a:t>
            </a:r>
            <a:r>
              <a:rPr lang="en-GB" sz="1600" dirty="0" err="1" smtClean="0"/>
              <a:t>vegna</a:t>
            </a:r>
            <a:r>
              <a:rPr lang="en-GB" sz="1600" dirty="0" smtClean="0"/>
              <a:t> </a:t>
            </a:r>
            <a:r>
              <a:rPr lang="en-GB" sz="1600" dirty="0" err="1" smtClean="0"/>
              <a:t>aðlögunar</a:t>
            </a:r>
            <a:r>
              <a:rPr lang="en-GB" sz="1600" dirty="0" smtClean="0"/>
              <a:t> að </a:t>
            </a:r>
            <a:br>
              <a:rPr lang="en-GB" sz="1600" dirty="0" smtClean="0"/>
            </a:br>
            <a:r>
              <a:rPr lang="en-GB" sz="1600" dirty="0" smtClean="0"/>
              <a:t>      </a:t>
            </a:r>
            <a:r>
              <a:rPr lang="en-GB" sz="1600" dirty="0" err="1" smtClean="0"/>
              <a:t>hraunjaðri</a:t>
            </a:r>
            <a:r>
              <a:rPr lang="en-GB" sz="1600" dirty="0" smtClean="0"/>
              <a:t/>
            </a:r>
            <a:br>
              <a:rPr lang="en-GB" sz="1600" dirty="0" smtClean="0"/>
            </a:br>
            <a:r>
              <a:rPr lang="is-IS" sz="1600" dirty="0" smtClean="0"/>
              <a:t/>
            </a:r>
            <a:br>
              <a:rPr lang="is-IS" sz="1600" dirty="0" smtClean="0"/>
            </a:br>
            <a:r>
              <a:rPr lang="en-GB" sz="1600" dirty="0" smtClean="0"/>
              <a:t>      </a:t>
            </a:r>
            <a:r>
              <a:rPr lang="en-GB" sz="1600" dirty="0" err="1" smtClean="0"/>
              <a:t>Minni</a:t>
            </a:r>
            <a:r>
              <a:rPr lang="en-GB" sz="1600" dirty="0" smtClean="0"/>
              <a:t> </a:t>
            </a:r>
            <a:r>
              <a:rPr lang="en-GB" sz="1600" dirty="0" err="1" smtClean="0"/>
              <a:t>háttar</a:t>
            </a:r>
            <a:r>
              <a:rPr lang="en-GB" sz="1600" dirty="0" smtClean="0"/>
              <a:t> </a:t>
            </a:r>
            <a:r>
              <a:rPr lang="en-GB" sz="1600" dirty="0" err="1" smtClean="0"/>
              <a:t>breytingar</a:t>
            </a:r>
            <a:r>
              <a:rPr lang="en-GB" sz="1600" dirty="0" smtClean="0"/>
              <a:t> </a:t>
            </a:r>
            <a:r>
              <a:rPr lang="en-GB" sz="1600" dirty="0" err="1" smtClean="0"/>
              <a:t>eru</a:t>
            </a:r>
            <a:r>
              <a:rPr lang="en-GB" sz="1600" dirty="0" smtClean="0"/>
              <a:t> á </a:t>
            </a:r>
            <a:r>
              <a:rPr lang="en-GB" sz="1600" dirty="0" err="1" smtClean="0"/>
              <a:t>lóðamörkum</a:t>
            </a:r>
            <a:r>
              <a:rPr lang="en-GB" sz="1600" dirty="0" smtClean="0"/>
              <a:t> </a:t>
            </a:r>
            <a:r>
              <a:rPr lang="en-GB" sz="1600" dirty="0" err="1" smtClean="0"/>
              <a:t>vegna</a:t>
            </a:r>
            <a:r>
              <a:rPr lang="en-GB" sz="1600" dirty="0" smtClean="0"/>
              <a:t> </a:t>
            </a:r>
            <a:r>
              <a:rPr lang="en-GB" sz="1600" dirty="0" err="1" smtClean="0"/>
              <a:t>hringtorga</a:t>
            </a:r>
            <a:r>
              <a:rPr lang="en-GB" sz="1600" dirty="0" smtClean="0"/>
              <a:t> á </a:t>
            </a:r>
            <a:r>
              <a:rPr lang="en-GB" sz="1600" dirty="0" err="1" smtClean="0"/>
              <a:t>Álftanesvegi</a:t>
            </a:r>
            <a:r>
              <a:rPr lang="en-GB" sz="1600" dirty="0" smtClean="0"/>
              <a:t> og </a:t>
            </a:r>
            <a:r>
              <a:rPr lang="en-GB" sz="1600" dirty="0" err="1" smtClean="0"/>
              <a:t>vegna</a:t>
            </a:r>
            <a:r>
              <a:rPr lang="en-GB" sz="1600" dirty="0" smtClean="0"/>
              <a:t> </a:t>
            </a:r>
            <a:br>
              <a:rPr lang="en-GB" sz="1600" dirty="0" smtClean="0"/>
            </a:br>
            <a:r>
              <a:rPr lang="en-GB" sz="1600" dirty="0" smtClean="0"/>
              <a:t>      </a:t>
            </a:r>
            <a:r>
              <a:rPr lang="en-GB" sz="1600" dirty="0" err="1" smtClean="0"/>
              <a:t>stofnstígs</a:t>
            </a:r>
            <a:r>
              <a:rPr lang="en-GB" sz="1600" dirty="0" smtClean="0"/>
              <a:t> </a:t>
            </a:r>
            <a:r>
              <a:rPr lang="en-GB" sz="1600" dirty="0" err="1" smtClean="0"/>
              <a:t>frá</a:t>
            </a:r>
            <a:r>
              <a:rPr lang="en-GB" sz="1600" dirty="0" smtClean="0"/>
              <a:t> </a:t>
            </a:r>
            <a:r>
              <a:rPr lang="en-GB" sz="1600" dirty="0" err="1" smtClean="0"/>
              <a:t>Garðahrauni</a:t>
            </a:r>
            <a:r>
              <a:rPr lang="en-GB" sz="1600" dirty="0" smtClean="0"/>
              <a:t>.</a:t>
            </a:r>
            <a:br>
              <a:rPr lang="en-GB" sz="1600" dirty="0" smtClean="0"/>
            </a:br>
            <a:r>
              <a:rPr lang="is-IS" sz="1600" dirty="0" smtClean="0"/>
              <a:t/>
            </a:r>
            <a:br>
              <a:rPr lang="is-IS" sz="1600" dirty="0" smtClean="0"/>
            </a:br>
            <a:r>
              <a:rPr lang="en-GB" sz="1600" dirty="0" smtClean="0"/>
              <a:t>      </a:t>
            </a:r>
            <a:r>
              <a:rPr lang="en-GB" sz="1600" dirty="0" err="1" smtClean="0"/>
              <a:t>Byggingarreitir</a:t>
            </a:r>
            <a:r>
              <a:rPr lang="en-GB" sz="1600" dirty="0" smtClean="0"/>
              <a:t> </a:t>
            </a:r>
            <a:r>
              <a:rPr lang="en-GB" sz="1600" dirty="0" err="1" smtClean="0"/>
              <a:t>stækka</a:t>
            </a:r>
            <a:r>
              <a:rPr lang="en-GB" sz="1600" dirty="0" smtClean="0"/>
              <a:t> </a:t>
            </a:r>
            <a:r>
              <a:rPr lang="en-GB" sz="1600" dirty="0" err="1" smtClean="0"/>
              <a:t>þar</a:t>
            </a:r>
            <a:r>
              <a:rPr lang="en-GB" sz="1600" dirty="0" smtClean="0"/>
              <a:t> </a:t>
            </a:r>
            <a:r>
              <a:rPr lang="en-GB" sz="1600" dirty="0" err="1" smtClean="0"/>
              <a:t>sem</a:t>
            </a:r>
            <a:r>
              <a:rPr lang="en-GB" sz="1600" dirty="0" smtClean="0"/>
              <a:t> </a:t>
            </a:r>
            <a:r>
              <a:rPr lang="en-GB" sz="1600" dirty="0" err="1" smtClean="0"/>
              <a:t>stærðir</a:t>
            </a:r>
            <a:r>
              <a:rPr lang="en-GB" sz="1600" dirty="0" smtClean="0"/>
              <a:t> </a:t>
            </a:r>
            <a:r>
              <a:rPr lang="en-GB" sz="1600" dirty="0" err="1" smtClean="0"/>
              <a:t>lóða</a:t>
            </a:r>
            <a:r>
              <a:rPr lang="en-GB" sz="1600" dirty="0" smtClean="0"/>
              <a:t> </a:t>
            </a:r>
            <a:r>
              <a:rPr lang="en-GB" sz="1600" dirty="0" err="1" smtClean="0"/>
              <a:t>hafa</a:t>
            </a:r>
            <a:r>
              <a:rPr lang="en-GB" sz="1600" dirty="0" smtClean="0"/>
              <a:t> </a:t>
            </a:r>
            <a:r>
              <a:rPr lang="en-GB" sz="1600" dirty="0" err="1" smtClean="0"/>
              <a:t>breyst</a:t>
            </a:r>
            <a:r>
              <a:rPr lang="en-GB" sz="1600" dirty="0" smtClean="0"/>
              <a:t>.</a:t>
            </a:r>
            <a:r>
              <a:rPr lang="is-IS" sz="1600" dirty="0" smtClean="0"/>
              <a:t/>
            </a:r>
            <a:br>
              <a:rPr lang="is-IS" sz="1600" dirty="0" smtClean="0"/>
            </a:br>
            <a:r>
              <a:rPr lang="en-GB" sz="1600" dirty="0" smtClean="0"/>
              <a:t> </a:t>
            </a:r>
            <a:br>
              <a:rPr lang="en-GB" sz="1600" dirty="0" smtClean="0"/>
            </a:br>
            <a:r>
              <a:rPr lang="is-IS" sz="1600" dirty="0" smtClean="0"/>
              <a:t/>
            </a:r>
            <a:br>
              <a:rPr lang="is-IS" sz="1600" dirty="0" smtClean="0"/>
            </a:br>
            <a:r>
              <a:rPr lang="en-GB" sz="1600" dirty="0" smtClean="0"/>
              <a:t>●    </a:t>
            </a:r>
            <a:r>
              <a:rPr lang="en-GB" sz="1600" dirty="0" err="1" smtClean="0"/>
              <a:t>Gert</a:t>
            </a:r>
            <a:r>
              <a:rPr lang="en-GB" sz="1600" dirty="0" smtClean="0"/>
              <a:t> </a:t>
            </a:r>
            <a:r>
              <a:rPr lang="en-GB" sz="1600" dirty="0" err="1" smtClean="0"/>
              <a:t>er</a:t>
            </a:r>
            <a:r>
              <a:rPr lang="en-GB" sz="1600" dirty="0" smtClean="0"/>
              <a:t> </a:t>
            </a:r>
            <a:r>
              <a:rPr lang="en-GB" sz="1600" dirty="0" err="1" smtClean="0"/>
              <a:t>ráð</a:t>
            </a:r>
            <a:r>
              <a:rPr lang="en-GB" sz="1600" dirty="0" smtClean="0"/>
              <a:t> </a:t>
            </a:r>
            <a:r>
              <a:rPr lang="en-GB" sz="1600" dirty="0" err="1" smtClean="0"/>
              <a:t>fyrir</a:t>
            </a:r>
            <a:r>
              <a:rPr lang="en-GB" sz="1600" dirty="0" smtClean="0"/>
              <a:t> </a:t>
            </a:r>
            <a:r>
              <a:rPr lang="en-GB" sz="1600" dirty="0" err="1" smtClean="0"/>
              <a:t>gróðurbeltum</a:t>
            </a:r>
            <a:r>
              <a:rPr lang="en-GB" sz="1600" dirty="0" smtClean="0"/>
              <a:t> </a:t>
            </a:r>
            <a:r>
              <a:rPr lang="en-GB" sz="1600" dirty="0" err="1" smtClean="0"/>
              <a:t>meðfram</a:t>
            </a:r>
            <a:r>
              <a:rPr lang="en-GB" sz="1600" dirty="0" smtClean="0"/>
              <a:t> </a:t>
            </a:r>
            <a:r>
              <a:rPr lang="en-GB" sz="1600" dirty="0" err="1" smtClean="0"/>
              <a:t>öllum</a:t>
            </a:r>
            <a:r>
              <a:rPr lang="en-GB" sz="1600" dirty="0" smtClean="0"/>
              <a:t> </a:t>
            </a:r>
            <a:r>
              <a:rPr lang="en-GB" sz="1600" dirty="0" err="1" smtClean="0"/>
              <a:t>hraunjöðrum</a:t>
            </a:r>
            <a:r>
              <a:rPr lang="en-GB" sz="1600" dirty="0" smtClean="0"/>
              <a:t>.</a:t>
            </a:r>
            <a:br>
              <a:rPr lang="en-GB" sz="1600" dirty="0" smtClean="0"/>
            </a:br>
            <a:r>
              <a:rPr lang="is-IS" sz="1600" dirty="0" smtClean="0"/>
              <a:t/>
            </a:r>
            <a:br>
              <a:rPr lang="is-IS" sz="1600" dirty="0" smtClean="0"/>
            </a:br>
            <a:r>
              <a:rPr lang="en-GB" sz="1600" dirty="0" smtClean="0"/>
              <a:t>●    </a:t>
            </a:r>
            <a:r>
              <a:rPr lang="en-GB" sz="1600" dirty="0" err="1" smtClean="0"/>
              <a:t>Sýndir</a:t>
            </a:r>
            <a:r>
              <a:rPr lang="en-GB" sz="1600" dirty="0" smtClean="0"/>
              <a:t> </a:t>
            </a:r>
            <a:r>
              <a:rPr lang="en-GB" sz="1600" dirty="0" err="1" smtClean="0"/>
              <a:t>eru</a:t>
            </a:r>
            <a:r>
              <a:rPr lang="en-GB" sz="1600" dirty="0" smtClean="0"/>
              <a:t> </a:t>
            </a:r>
            <a:r>
              <a:rPr lang="en-GB" sz="1600" dirty="0" err="1" smtClean="0"/>
              <a:t>stofnstígar</a:t>
            </a:r>
            <a:r>
              <a:rPr lang="en-GB" sz="1600" dirty="0" smtClean="0"/>
              <a:t> um </a:t>
            </a:r>
            <a:r>
              <a:rPr lang="en-GB" sz="1600" dirty="0" err="1" smtClean="0"/>
              <a:t>hverfið</a:t>
            </a:r>
            <a:r>
              <a:rPr lang="en-GB" sz="1600" dirty="0" smtClean="0"/>
              <a:t>.</a:t>
            </a:r>
            <a:r>
              <a:rPr lang="is-IS" sz="1800" dirty="0" smtClean="0"/>
              <a:t>	</a:t>
            </a:r>
            <a:br>
              <a:rPr lang="is-IS" sz="1800" dirty="0" smtClean="0"/>
            </a:br>
            <a:r>
              <a:rPr lang="is-IS" sz="2000" dirty="0" smtClean="0">
                <a:latin typeface="Arial" pitchFamily="34" charset="0"/>
                <a:cs typeface="Arial" pitchFamily="34" charset="0"/>
              </a:rPr>
              <a:t/>
            </a:r>
            <a:br>
              <a:rPr lang="is-IS" sz="2000" dirty="0" smtClean="0">
                <a:latin typeface="Arial" pitchFamily="34" charset="0"/>
                <a:cs typeface="Arial" pitchFamily="34" charset="0"/>
              </a:rPr>
            </a:br>
            <a:r>
              <a:rPr lang="is-IS" sz="2000" dirty="0" smtClean="0">
                <a:latin typeface="Arial" pitchFamily="34" charset="0"/>
                <a:cs typeface="Arial" pitchFamily="34" charset="0"/>
              </a:rPr>
              <a:t/>
            </a:r>
            <a:br>
              <a:rPr lang="is-IS" sz="2000" dirty="0" smtClean="0">
                <a:latin typeface="Arial" pitchFamily="34" charset="0"/>
                <a:cs typeface="Arial" pitchFamily="34" charset="0"/>
              </a:rPr>
            </a:br>
            <a:endParaRPr lang="en-GB" sz="1400" dirty="0" smtClean="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2361</TotalTime>
  <Words>177</Words>
  <Application>Microsoft Office PowerPoint</Application>
  <PresentationFormat>On-screen Show (4:3)</PresentationFormat>
  <Paragraphs>35</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Default Design</vt:lpstr>
      <vt:lpstr>  Molduhraun  -    forkynning deiliskipulags                Almennur fundur                                                                     6. maí 2019</vt:lpstr>
      <vt:lpstr>Molduhraun                                                                   svæði alls 43 ha,          33 lóðir 1982-2019</vt:lpstr>
      <vt:lpstr>Molduhraun  1983                                                     fyrstu drög að deiliskipulagi  maí / júní 1983  Á suðurhluta Garðahrauns, sunnan við Flatir, hafði orðið landbrot við efnistöku og var því talið raunhæft að huga þar að upp-byggingu athafnasvæðis, þó þannig að ekki yrði gengið meira á óhreyft hraun í átt að Flötum, en til suðurs og vesturs yrði farið allt að fyrirhugaðri Reykjanesbraut og framhaldi Álftanesvegar frá Engidal.  Áfram var gert ráð fyrir efnistöku og landhæð lækkuð um nokkra metra til að draga úr ásýnd að fyrirhuguðu hverfi, sem ætlað var fyrir stórar iðnaðar- og þjónustubyggingar.</vt:lpstr>
      <vt:lpstr>Molduhraun  1988                                                     deiliskipulagsuppdráttur   dags. ágúst  1988  Eftir að fyrstu drög að skipulagi höfðu verið samþykkt fengu tvö iðnfyrirtæki úthlutað stórum lóðum og hófu þar starfsemi. Ekki virtist þó vera frekari eftirspurn eftir lóðum og 1988 var því ákveðið að endurskoða skipulagið og var nýtt skipulag staðfest í bæjarstjórn Garðabæjar 16. júní 1988.</vt:lpstr>
      <vt:lpstr>Slide 5</vt:lpstr>
      <vt:lpstr>Molduhraun  1997                                                      deiliskipulagsuppdráttur   dags. júlí 1997  Samþykktar höfðu verið breytingar á skipulaginu, þar sem lóðum var skipt í fleiri lóðir eða lóðir voru sameinaðar og var þá  skipulagið endurskoðað í heild  og nýtt skipulag staðfest í bæjarstjórn 22. maí 1997.</vt:lpstr>
      <vt:lpstr>Molduhraun  -  deiliskipulagsuppdráttur  2019 </vt:lpstr>
      <vt:lpstr>Helstu breytingar:   ●  Mörk skipulagssvæðis breytast, norðurhluti svæðisins stækkar lítillega.   ●  Gatnakerfi:        Gatnakerfi innan hverfis er óbreytt en fyrirhugaðar vegtengingar frá Álftanesvegi verða           um hringtorg.        Sýnd er ný útfærsla fyrirhugaðra mislægra gatnamóta Álftanesvegar og Reykjanes-       brautar.      Sýnd eru mislæg gatnamót, sem gerð hafa verið frá Reykjanesbraut að Kauptúni, þar        sem tenging var einnig gerð að Molduhrauni.      Gert er ráð fyrir aðrein inn á Álftanesveg til suðurs frá slökkvistöð við Skútahraun í     Hafnarfirði.   </vt:lpstr>
      <vt:lpstr>i●   Lóðir:          Gerð er ný lóð, Garðahraun 1, þar sem áður var opið svæði.        Lóðin Vesturhraun 1 stækkar, þar sem mörk við Hafnarfjörð hafa breyst.        Lóðirnar Vesturhraun 3 og 5 og Suðurhraun 6 og 10 stækka vegna aðlögunar að        hraunjaðri        Minni háttar breytingar eru á lóðamörkum vegna hringtorga á Álftanesvegi og vegna        stofnstígs frá Garðahrauni.        Byggingarreitir stækka þar sem stærðir lóða hafa breyst.    ●    Gert er ráð fyrir gróðurbeltum meðfram öllum hraunjöðrum.  ●    Sýndir eru stofnstígar um hverfið.    </vt:lpstr>
      <vt:lpstr>Vesturhraun  1, 3, 5  /  Suðurhraun 3, 6, 10, 12 </vt:lpstr>
      <vt:lpstr>Garðahraun 1  /  Suðurhraun 1, 2, 4  /  Miðhraun 10, 12, 14, 16, 18, 20  /  Norðurhraun 1 </vt:lpstr>
      <vt:lpstr>Garðahraun 2  /  Miðhraun 11, 13, 15, 22, 24  / Austurhraun 3, 5, 7 </vt:lpstr>
      <vt:lpstr>Austurhraun 9  /  Miðhraun 2, 4, 6, 8 </vt:lpstr>
      <vt:lpstr>Molduhraun  -  skýringaruppdráttur</vt:lpstr>
      <vt:lpstr>Nokkur atriði úr skipulagskilmálum:    2.1.2  Nýtingarhlutfall   Grunnflötur húsa má að hámarki nema 50% af stærð lóða, en nýtingarhlutfall er mest 0,8.        </vt:lpstr>
      <vt:lpstr>Slide 16</vt:lpstr>
      <vt:lpstr>   2.1.5  Aðkomur að lóðum og bílastæði   . . .   Reikna skal með að lágmarki einu bílastæði fyrir hverja 50 m² gólfflatar í atvinnuhúsnæði,  30 m² í verslunar- og skrifstofuhús-næði og 150 m² geymsluhúsnæðis.  Ekki má telja sem bílastæði svæði framan við lager- eða innaksturshurðir.  Á hverri lóð skal vera a.m.k. eitt sérmerkt  bílastæði fyrir hreyfihamlaða.  . . .     </vt:lpstr>
      <vt:lpstr>2.2.1  Byggingarreitur   Byggingareitur er sýndur á mæliblaði og eru bindandi byggingalínur meðfram viðkomandi  húsagötu og að jafnaði meðfram annarri aðlægri hlið við hana.     Þar sem lager- eða innaksturshurðir eru á húsum, skal fjarlægð húss frá lóða-mörkum vera minnst  12 metrar.                  sýnishorn af hluta mæliblaðs </vt:lpstr>
      <vt:lpstr>   2.2.2  Hæðarkótar   Hámarkshæð frá gólfplötu jarðhæðar í mæni er 9,5 m og 7,5 m í þakbrún.  Skipulagsnefnd er heimilt að leyfa hækkun einstakra hluta bygg- inga í allt að 13 metra og kemur það þá fram með útfærslu  byggingarreits á uppdrætti og á mæliblaði.    </vt:lpstr>
      <vt:lpstr>   2.2.4  Skilti   Skilti og merkingar skulu vera falleg og falla vel að umhverfi sínu og vera jafnframt greinagóð og upplýsandi og auðvelda vegfar-endum að komast leiðar sinnar.   Við aðkomur að hverfinu er gert ráð fyrir sameiginlegum skiltum til vegvísunar um götur, lóðir og starfsemi í hverfinu og verður staðsetning ákvörðuð með samráði við lóðahafa.   Skilti einkaaðila skulu staðsett innan viðkomandi lóðarmarka.  Við staðsetningu skal þess gætt að þau gangi ekki á rétt nágranna og að af þeim stafi ekki slysahætta.    Nánari ákvæði eru um gerð og frágang skilta.     </vt:lpstr>
      <vt:lpstr>Slide 21</vt:lpstr>
      <vt:lpstr>Slide 22</vt:lpstr>
      <vt:lpstr>Slide 23</vt:lpstr>
      <vt:lpstr>Slide 24</vt:lpstr>
      <vt:lpstr>                                     Takk fyrir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Einar</cp:lastModifiedBy>
  <cp:revision>150</cp:revision>
  <dcterms:created xsi:type="dcterms:W3CDTF">2006-12-18T10:22:58Z</dcterms:created>
  <dcterms:modified xsi:type="dcterms:W3CDTF">2019-05-06T13:06:45Z</dcterms:modified>
</cp:coreProperties>
</file>