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title>
      <c:tx>
        <c:rich>
          <a:bodyPr anchorCtr="1"/>
          <a:lstStyle/>
          <a:p>
            <a:pPr>
              <a:defRPr/>
            </a:pPr>
            <a:r>
              <a:rPr lang="is-IS"/>
              <a:t>Completion / Dropout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Completed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C429-439E-8569-17F4470EEC9D}"/>
              </c:ext>
            </c:extLst>
          </c:dPt>
          <c:dPt>
            <c:idx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C429-439E-8569-17F4470EEC9D}"/>
              </c:ext>
            </c:extLst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Completed</c:v>
                </c:pt>
                <c:pt idx="1">
                  <c:v>Drop Out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29-439E-8569-17F4470EEC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14B4-4BD5-9236-76BAD942E5E3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14B4-4BD5-9236-76BAD942E5E3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14B4-4BD5-9236-76BAD942E5E3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14B4-4BD5-9236-76BAD942E5E3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14B4-4BD5-9236-76BAD942E5E3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0.08</c:v>
                </c:pt>
                <c:pt idx="3">
                  <c:v>0.42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B4-4BD5-9236-76BAD942E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E19C-4113-B053-85BFC69BC834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E19C-4113-B053-85BFC69BC834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E19C-4113-B053-85BFC69BC834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E19C-4113-B053-85BFC69BC834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E19C-4113-B053-85BFC69BC834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0.17</c:v>
                </c:pt>
                <c:pt idx="3">
                  <c:v>0.25</c:v>
                </c:pt>
                <c:pt idx="4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19C-4113-B053-85BFC69BC8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C227-4ECD-8D53-41F43AE46E82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C227-4ECD-8D53-41F43AE46E82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C227-4ECD-8D53-41F43AE46E82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C227-4ECD-8D53-41F43AE46E82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C227-4ECD-8D53-41F43AE46E82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0.33</c:v>
                </c:pt>
                <c:pt idx="2">
                  <c:v>0.08</c:v>
                </c:pt>
                <c:pt idx="3">
                  <c:v>0.08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227-4ECD-8D53-41F43AE46E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C13B-4A41-9E0B-4BB9E2AA6326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C13B-4A41-9E0B-4BB9E2AA6326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C13B-4A41-9E0B-4BB9E2AA6326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C13B-4A41-9E0B-4BB9E2AA6326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C13B-4A41-9E0B-4BB9E2AA6326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0.09</c:v>
                </c:pt>
                <c:pt idx="3">
                  <c:v>0.27</c:v>
                </c:pt>
                <c:pt idx="4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13B-4A41-9E0B-4BB9E2AA63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CC60-4771-9975-CAE09ED7B2A8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CC60-4771-9975-CAE09ED7B2A8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CC60-4771-9975-CAE09ED7B2A8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CC60-4771-9975-CAE09ED7B2A8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CC60-4771-9975-CAE09ED7B2A8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0.17</c:v>
                </c:pt>
                <c:pt idx="4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C60-4771-9975-CAE09ED7B2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1D7D-4DE7-9E19-7B8682CD3260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1D7D-4DE7-9E19-7B8682CD3260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1D7D-4DE7-9E19-7B8682CD3260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1D7D-4DE7-9E19-7B8682CD3260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1D7D-4DE7-9E19-7B8682CD3260}"/>
              </c:ext>
            </c:extLst>
          </c:dPt>
          <c:dPt>
            <c:idx val="5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B-1D7D-4DE7-9E19-7B8682CD3260}"/>
              </c:ext>
            </c:extLst>
          </c:dPt>
          <c:dPt>
            <c:idx val="6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D-1D7D-4DE7-9E19-7B8682CD3260}"/>
              </c:ext>
            </c:extLst>
          </c:dPt>
          <c:dPt>
            <c:idx val="7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F-1D7D-4DE7-9E19-7B8682CD3260}"/>
              </c:ext>
            </c:extLst>
          </c:dPt>
          <c:dPt>
            <c:idx val="8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11-1D7D-4DE7-9E19-7B8682CD3260}"/>
              </c:ext>
            </c:extLst>
          </c:dPt>
          <c:dPt>
            <c:idx val="9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13-1D7D-4DE7-9E19-7B8682CD3260}"/>
              </c:ext>
            </c:extLst>
          </c:dPt>
          <c:dPt>
            <c:idx val="1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15-1D7D-4DE7-9E19-7B8682CD3260}"/>
              </c:ext>
            </c:extLst>
          </c:dPt>
          <c:dPt>
            <c:idx val="1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17-1D7D-4DE7-9E19-7B8682CD3260}"/>
              </c:ext>
            </c:extLst>
          </c:dPt>
          <c:dLbls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1. Ég er ánægð/ur með dagforeldri barnsins míns</c:v>
                </c:pt>
                <c:pt idx="1">
                  <c:v>2. Barninu mínu líður vel hjá dagforeldrinu</c:v>
                </c:pt>
                <c:pt idx="2">
                  <c:v>3. Mér finnst aðbúnaður (húsnæði, búnaður) í daggæslu</c:v>
                </c:pt>
                <c:pt idx="3">
                  <c:v>4. Dagforeldri sinnir þeim þáttum vel sem tryggja eig</c:v>
                </c:pt>
                <c:pt idx="4">
                  <c:v>5. Ég fæ daglegar upplýsingar um hvernig gæslan hefur</c:v>
                </c:pt>
                <c:pt idx="5">
                  <c:v>6. Dagforeldri miðar kröfur sínar til barnsins við þa</c:v>
                </c:pt>
                <c:pt idx="6">
                  <c:v>7. Ég er ánægð/ur með matinn sem barn mitt fær í dagg</c:v>
                </c:pt>
                <c:pt idx="7">
                  <c:v>8. Dagforeldri hugar vel að þáttum sem snúa að andleg</c:v>
                </c:pt>
                <c:pt idx="8">
                  <c:v>9. Dagforeldri hugar vel að þáttum sem snúa að líkaml</c:v>
                </c:pt>
                <c:pt idx="9">
                  <c:v>10. Forföll dagforeldris eru ekki íþyngjandi fyrir mig</c:v>
                </c:pt>
                <c:pt idx="10">
                  <c:v>11. Ef upp koma ágreiningsatrið við dagforeldri gengur</c:v>
                </c:pt>
                <c:pt idx="11">
                  <c:v>12. Ég er ánægð/ur með samband mitt við dagforeldri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4.83</c:v>
                </c:pt>
                <c:pt idx="1">
                  <c:v>4.75</c:v>
                </c:pt>
                <c:pt idx="2">
                  <c:v>4.5</c:v>
                </c:pt>
                <c:pt idx="3">
                  <c:v>4.5</c:v>
                </c:pt>
                <c:pt idx="4">
                  <c:v>4.67</c:v>
                </c:pt>
                <c:pt idx="5">
                  <c:v>4.5</c:v>
                </c:pt>
                <c:pt idx="6">
                  <c:v>4.58</c:v>
                </c:pt>
                <c:pt idx="7">
                  <c:v>4.42</c:v>
                </c:pt>
                <c:pt idx="8">
                  <c:v>4.42</c:v>
                </c:pt>
                <c:pt idx="9">
                  <c:v>3.75</c:v>
                </c:pt>
                <c:pt idx="10">
                  <c:v>4.55</c:v>
                </c:pt>
                <c:pt idx="11">
                  <c:v>4.83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1D7D-4DE7-9E19-7B8682CD32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6AA9-4EC7-A9FC-DF1F5B404B62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6AA9-4EC7-A9FC-DF1F5B404B62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6AA9-4EC7-A9FC-DF1F5B404B62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6AA9-4EC7-A9FC-DF1F5B404B62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6AA9-4EC7-A9FC-DF1F5B404B62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0.17</c:v>
                </c:pt>
                <c:pt idx="4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A9-4EC7-A9FC-DF1F5B404B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45D9-41A7-A847-E20ABACA8686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45D9-41A7-A847-E20ABACA8686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45D9-41A7-A847-E20ABACA8686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45D9-41A7-A847-E20ABACA8686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45D9-41A7-A847-E20ABACA8686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0.08</c:v>
                </c:pt>
                <c:pt idx="3">
                  <c:v>0.08</c:v>
                </c:pt>
                <c:pt idx="4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5D9-41A7-A847-E20ABACA86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63CB-4C41-AE92-0DED9F6FF446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63CB-4C41-AE92-0DED9F6FF446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63CB-4C41-AE92-0DED9F6FF446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63CB-4C41-AE92-0DED9F6FF446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63CB-4C41-AE92-0DED9F6FF446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0.5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3CB-4C41-AE92-0DED9F6FF4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A793-462C-8A41-2690EB80148F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A793-462C-8A41-2690EB80148F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A793-462C-8A41-2690EB80148F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A793-462C-8A41-2690EB80148F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A793-462C-8A41-2690EB80148F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0.5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793-462C-8A41-2690EB8014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462C-48D8-B2BE-5B149103CD5A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462C-48D8-B2BE-5B149103CD5A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462C-48D8-B2BE-5B149103CD5A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462C-48D8-B2BE-5B149103CD5A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462C-48D8-B2BE-5B149103CD5A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0.33</c:v>
                </c:pt>
                <c:pt idx="4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62C-48D8-B2BE-5B149103C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D4B7-4A75-8AB1-18B716A0C591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D4B7-4A75-8AB1-18B716A0C591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D4B7-4A75-8AB1-18B716A0C591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D4B7-4A75-8AB1-18B716A0C591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D4B7-4A75-8AB1-18B716A0C591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0.08</c:v>
                </c:pt>
                <c:pt idx="3">
                  <c:v>0.33</c:v>
                </c:pt>
                <c:pt idx="4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4B7-4A75-8AB1-18B716A0C5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4980BA"/>
              </a:solidFill>
            </c:spPr>
            <c:extLst>
              <c:ext xmlns:c16="http://schemas.microsoft.com/office/drawing/2014/chart" uri="{C3380CC4-5D6E-409C-BE32-E72D297353CC}">
                <c16:uniqueId val="{00000001-2380-4D23-B0AC-CB1A36FA34B9}"/>
              </c:ext>
            </c:extLst>
          </c:dPt>
          <c:dPt>
            <c:idx val="1"/>
            <c:invertIfNegative val="1"/>
            <c:bubble3D val="0"/>
            <c:spPr>
              <a:solidFill>
                <a:srgbClr val="C6514E"/>
              </a:solidFill>
            </c:spPr>
            <c:extLst>
              <c:ext xmlns:c16="http://schemas.microsoft.com/office/drawing/2014/chart" uri="{C3380CC4-5D6E-409C-BE32-E72D297353CC}">
                <c16:uniqueId val="{00000003-2380-4D23-B0AC-CB1A36FA34B9}"/>
              </c:ext>
            </c:extLst>
          </c:dPt>
          <c:dPt>
            <c:idx val="2"/>
            <c:invertIfNegative val="1"/>
            <c:bubble3D val="0"/>
            <c:spPr>
              <a:solidFill>
                <a:srgbClr val="96B95D"/>
              </a:solidFill>
            </c:spPr>
            <c:extLst>
              <c:ext xmlns:c16="http://schemas.microsoft.com/office/drawing/2014/chart" uri="{C3380CC4-5D6E-409C-BE32-E72D297353CC}">
                <c16:uniqueId val="{00000005-2380-4D23-B0AC-CB1A36FA34B9}"/>
              </c:ext>
            </c:extLst>
          </c:dPt>
          <c:dPt>
            <c:idx val="3"/>
            <c:invertIfNegative val="1"/>
            <c:bubble3D val="0"/>
            <c:spPr>
              <a:solidFill>
                <a:srgbClr val="81649F"/>
              </a:solidFill>
            </c:spPr>
            <c:extLst>
              <c:ext xmlns:c16="http://schemas.microsoft.com/office/drawing/2014/chart" uri="{C3380CC4-5D6E-409C-BE32-E72D297353CC}">
                <c16:uniqueId val="{00000007-2380-4D23-B0AC-CB1A36FA34B9}"/>
              </c:ext>
            </c:extLst>
          </c:dPt>
          <c:dPt>
            <c:idx val="4"/>
            <c:invertIfNegative val="1"/>
            <c:bubble3D val="0"/>
            <c:spPr>
              <a:solidFill>
                <a:srgbClr val="38ABC4"/>
              </a:solidFill>
            </c:spPr>
            <c:extLst>
              <c:ext xmlns:c16="http://schemas.microsoft.com/office/drawing/2014/chart" uri="{C3380CC4-5D6E-409C-BE32-E72D297353CC}">
                <c16:uniqueId val="{00000009-2380-4D23-B0AC-CB1A36FA34B9}"/>
              </c:ext>
            </c:extLst>
          </c:dPt>
          <c:dLbls>
            <c:numFmt formatCode="0.00%" sourceLinked="0"/>
            <c:txPr>
              <a:bodyPr/>
              <a:lstStyle/>
              <a:p>
                <a:pPr>
                  <a:defRPr sz="1000"/>
                </a:pPr>
                <a:endParaRPr lang="is-I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Mjög ósammála</c:v>
                </c:pt>
                <c:pt idx="1">
                  <c:v>Ósammála</c:v>
                </c:pt>
                <c:pt idx="2">
                  <c:v>Hvorki né</c:v>
                </c:pt>
                <c:pt idx="3">
                  <c:v>Sammála</c:v>
                </c:pt>
                <c:pt idx="4">
                  <c:v>Mjög sammála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0.42</c:v>
                </c:pt>
                <c:pt idx="4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380-4D23-B0AC-CB1A36FA34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808080"/>
            </a:solidFill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6437120"/>
        <c:crosses val="autoZero"/>
        <c:auto val="1"/>
        <c:lblAlgn val="ctr"/>
        <c:lblOffset val="100"/>
        <c:noMultiLvlLbl val="1"/>
      </c:catAx>
      <c:valAx>
        <c:axId val="66437120"/>
        <c:scaling>
          <c:orientation val="minMax"/>
        </c:scaling>
        <c:delete val="0"/>
        <c:axPos val="l"/>
        <c:majorGridlines>
          <c:spPr>
            <a:ln>
              <a:solidFill>
                <a:srgbClr val="D8D8D8"/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is-IS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is-I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40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50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50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61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68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37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46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3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10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4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039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407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502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50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614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687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371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4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344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109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47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0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0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fld id="{37D69B91-2147-AE44-9A29-A3A04B6CEA1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fld id="{37CAF5E3-590F-234E-9775-BAC5EAE49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0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381000"/>
            <a:ext cx="7937500" cy="18238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3500" dirty="0" err="1">
                <a:solidFill>
                  <a:srgbClr val="000000"/>
                </a:solidFill>
              </a:rPr>
              <a:t>Viðhorfskönnun</a:t>
            </a:r>
            <a:r>
              <a:rPr lang="en-US" sz="3500" dirty="0">
                <a:solidFill>
                  <a:srgbClr val="000000"/>
                </a:solidFill>
              </a:rPr>
              <a:t> </a:t>
            </a:r>
            <a:r>
              <a:rPr lang="en-US" sz="3500" dirty="0" err="1">
                <a:solidFill>
                  <a:srgbClr val="000000"/>
                </a:solidFill>
              </a:rPr>
              <a:t>forráðamanna</a:t>
            </a:r>
            <a:r>
              <a:rPr lang="en-US" sz="3500" dirty="0">
                <a:solidFill>
                  <a:srgbClr val="000000"/>
                </a:solidFill>
              </a:rPr>
              <a:t> </a:t>
            </a:r>
            <a:r>
              <a:rPr lang="en-US" sz="3500" dirty="0" err="1">
                <a:solidFill>
                  <a:srgbClr val="000000"/>
                </a:solidFill>
              </a:rPr>
              <a:t>barna</a:t>
            </a:r>
            <a:r>
              <a:rPr lang="en-US" sz="3500" dirty="0">
                <a:solidFill>
                  <a:srgbClr val="000000"/>
                </a:solidFill>
              </a:rPr>
              <a:t> </a:t>
            </a:r>
            <a:r>
              <a:rPr lang="en-US" sz="3500" dirty="0" err="1">
                <a:solidFill>
                  <a:srgbClr val="000000"/>
                </a:solidFill>
              </a:rPr>
              <a:t>hjá</a:t>
            </a:r>
            <a:r>
              <a:rPr lang="en-US" sz="3500" dirty="0">
                <a:solidFill>
                  <a:srgbClr val="000000"/>
                </a:solidFill>
              </a:rPr>
              <a:t> </a:t>
            </a:r>
            <a:r>
              <a:rPr lang="en-US" sz="3500" dirty="0" err="1">
                <a:solidFill>
                  <a:srgbClr val="000000"/>
                </a:solidFill>
              </a:rPr>
              <a:t>dagforeldrum</a:t>
            </a:r>
            <a:r>
              <a:rPr lang="en-US" sz="3500" dirty="0">
                <a:solidFill>
                  <a:srgbClr val="000000"/>
                </a:solidFill>
              </a:rPr>
              <a:t>  2021</a:t>
            </a:r>
          </a:p>
        </p:txBody>
      </p:sp>
      <p:sp>
        <p:nvSpPr>
          <p:cNvPr id="6" name="New shape"/>
          <p:cNvSpPr/>
          <p:nvPr/>
        </p:nvSpPr>
        <p:spPr>
          <a:xfrm>
            <a:off x="381000" y="1143000"/>
            <a:ext cx="7937500" cy="9525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" name="New shape"/>
          <p:cNvSpPr/>
          <p:nvPr/>
        </p:nvSpPr>
        <p:spPr>
          <a:xfrm>
            <a:off x="381000" y="1905000"/>
            <a:ext cx="7937500" cy="9525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Ég er ánægð/ur með matinn sem barn mitt fær í daggæslunni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Dagforeldri hugar vel að þáttum sem snúa að andlegri velferð barnsins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Dagforeldri hugar vel að þáttum sem snúa að líkamlegri velferð barnsins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Forföll dagforeldris eru ekki íþyngjandi fyrir mig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Ef upp koma ágreiningsatrið við dagforeldri gengur vel að leysa úr þeim málum 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Ég er ánægð/ur með samband mitt við dagforeldri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Hvað ert þú/þið sérstaklega ánægð með hjá dagforeldrinu?</a:t>
            </a:r>
          </a:p>
        </p:txBody>
      </p:sp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635000" y="1270000"/>
          <a:ext cx="7620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000">
                <a:tc>
                  <a:txBody>
                    <a:bodyPr/>
                    <a:lstStyle/>
                    <a:p>
                      <a:r>
                        <a:rPr sz="1400"/>
                        <a:t>Response ID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Response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117150769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Hversu vel barninu líður hjá henni. Það skín í gegn þegar barnið mætir að morgni og þegar það er kvatt í lok dags.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117114767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Mætir þörfum hvers barns fyrir sig. Barnið er alltaf ánægt þegar verið er að fara með það og sækja það.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117096957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Ana er umhyggjusöm og tekur tillit til persónulegra þarfa barnsins.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117094677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Hversu ánægt barnið virðist vera hjá dagforeldrinu og samskipti dagforeldris við barnið sem eru greinilega mjög góð og jákvæð - framangreint er augljóst þegar barnið mætir að morgni og það er kvatt í lok dags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117088954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Hafdís er yndislegt dagforeldri með góða nærveru. Báðum börnunum okkar hefur alltaf liðið svo vel hjá henni. Svo er hún 100% áreiðanleg og mjög skemmtileg.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117087366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Góður matur og barninu mínu líður vel!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117086412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Umhyggjan sem hún hefur gagnvart barninu okkar.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sz="1400"/>
                        <a:t>117084881</a:t>
                      </a:r>
                    </a:p>
                  </a:txBody>
                  <a:tcPr>
                    <a:lnL>
                      <a:solidFill>
                        <a:srgbClr val="4682B4"/>
                      </a:solidFill>
                    </a:lnL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/>
                        <a:t>Að barnið mitt brosi til hennar þegar við mætum og vill fara til hennar og vinkar mér bless brosandi.</a:t>
                      </a:r>
                    </a:p>
                  </a:txBody>
                  <a:tcPr>
                    <a:lnR>
                      <a:solidFill>
                        <a:srgbClr val="4682B4"/>
                      </a:solidFill>
                    </a:lnR>
                    <a:lnT>
                      <a:solidFill>
                        <a:srgbClr val="4682B4"/>
                      </a:solidFill>
                    </a:lnT>
                    <a:lnB>
                      <a:solidFill>
                        <a:srgbClr val="4682B4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Survey Overview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905000"/>
          <a:ext cx="79375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Ég er ánægð/ur með dagforeldri barnsins míns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Barninu mínu líður vel hjá dagforeldrinu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Mér finnst aðbúnaður (húsnæði, búnaður) í daggæslunni góður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Dagforeldri sinnir þeim þáttum vel sem tryggja eiga öryggi barnsins í daggæslunni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Ég fæ daglegar upplýsingar um hvernig gæslan hefur gengið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0131"/>
              </p:ext>
            </p:extLst>
          </p:nvPr>
        </p:nvGraphicFramePr>
        <p:xfrm>
          <a:off x="285204" y="6202392"/>
          <a:ext cx="23584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">
                  <p:embed/>
                </p:oleObj>
              </mc:Choice>
              <mc:Fallback>
                <p:oleObj r:id="rId2" imgW="0" imgH="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285204" y="6202392"/>
                        <a:ext cx="235845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New shape"/>
          <p:cNvSpPr/>
          <p:nvPr/>
        </p:nvSpPr>
        <p:spPr>
          <a:xfrm>
            <a:off x="381000" y="63500"/>
            <a:ext cx="7937500" cy="127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Dagforeldri miðar kröfur sínar til barnsins við þarfir þess og þroska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317500" y="1524000"/>
          <a:ext cx="79375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92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RELEASE_DATE" val="2013.01.24"/>
  <p:tag name="AS_TITLE" val="Aspose.Slides for Java"/>
  <p:tag name="AS_VERSION" val="6.9.1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Uigh" typeface="Microsoft Uighur"/>
        <a:font script="Geor" typeface="Sylfaen"/>
        <a:font script="Gujr" typeface="Shruti"/>
        <a:font script="Beng" typeface="Vrinda"/>
        <a:font script="Yiii" typeface="Microsoft Yi Baiti"/>
        <a:font script="Thaa" typeface="MV Boli"/>
        <a:font script="Khmr" typeface="MoolBoran"/>
        <a:font script="Taml" typeface="Latha"/>
        <a:font script="Cans" typeface="Euphemia"/>
        <a:font script="Telu" typeface="Gautami"/>
        <a:font script="Laoo" typeface="DokChampa"/>
        <a:font script="Deva" typeface="Mangal"/>
        <a:font script="Knda" typeface="Tunga"/>
        <a:font script="Cher" typeface="Plantagenet Cherokee"/>
        <a:font script="Arab" typeface="Times New Roman"/>
        <a:font script="Mlym" typeface="Kartika"/>
        <a:font script="Thai" typeface="Angsana New"/>
        <a:font script="Ethi" typeface="Nyala"/>
        <a:font script="Hebr" typeface="Times New Roman"/>
        <a:font script="Sinh" typeface="Iskoola Pota"/>
        <a:font script="Tibt" typeface="Microsoft Himalaya"/>
        <a:font script="Mong" typeface="Mongolian Baiti"/>
        <a:font script="Hang" typeface="맑은 고딕"/>
        <a:font script="Viet" typeface="Times New Roman"/>
        <a:font script="Hans" typeface="宋体"/>
        <a:font script="Hant" typeface="新細明體"/>
      </a:majorFont>
      <a:min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Uigh" typeface="Microsoft Uighur"/>
        <a:font script="Geor" typeface="Sylfaen"/>
        <a:font script="Gujr" typeface="Shruti"/>
        <a:font script="Beng" typeface="Vrinda"/>
        <a:font script="Yiii" typeface="Microsoft Yi Baiti"/>
        <a:font script="Thaa" typeface="MV Boli"/>
        <a:font script="Khmr" typeface="DaunPenh"/>
        <a:font script="Taml" typeface="Latha"/>
        <a:font script="Cans" typeface="Euphemia"/>
        <a:font script="Telu" typeface="Gautami"/>
        <a:font script="Laoo" typeface="DokChampa"/>
        <a:font script="Deva" typeface="Mangal"/>
        <a:font script="Knda" typeface="Tunga"/>
        <a:font script="Cher" typeface="Plantagenet Cherokee"/>
        <a:font script="Arab" typeface="Arial"/>
        <a:font script="Mlym" typeface="Kartika"/>
        <a:font script="Thai" typeface="Cordia New"/>
        <a:font script="Ethi" typeface="Nyala"/>
        <a:font script="Hebr" typeface="Arial"/>
        <a:font script="Sinh" typeface="Iskoola Pota"/>
        <a:font script="Tibt" typeface="Microsoft Himalaya"/>
        <a:font script="Mong" typeface="Mongolian Baiti"/>
        <a:font script="Hang" typeface="맑은 고딕"/>
        <a:font script="Viet" typeface="Arial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urveyanalytics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Geor" typeface="Sylfaen"/>
        <a:font script="Beng" typeface="Vrinda"/>
        <a:font script="Yiii" typeface="Microsoft Yi Baiti"/>
        <a:font script="Thaa" typeface="MV Boli"/>
        <a:font script="Khmr" typeface="MoolBoran"/>
        <a:font script="Taml" typeface="Latha"/>
        <a:font script="Cans" typeface="Euphemia"/>
        <a:font script="Telu" typeface="Gautami"/>
        <a:font script="Laoo" typeface="DokChampa"/>
        <a:font script="Uigh" typeface="Microsoft Uighur"/>
        <a:font script="Deva" typeface="Mangal"/>
        <a:font script="Knda" typeface="Tunga"/>
        <a:font script="Cher" typeface="Plantagenet Cherokee"/>
        <a:font script="Arab" typeface="Times New Roman"/>
        <a:font script="Mlym" typeface="Kartika"/>
        <a:font script="Thai" typeface="Angsana New"/>
        <a:font script="Ethi" typeface="Nyala"/>
        <a:font script="Hebr" typeface="Times New Roman"/>
        <a:font script="Sinh" typeface="Iskoola Pota"/>
        <a:font script="Gujr" typeface="Shruti"/>
        <a:font script="Mong" typeface="Mongolian Baiti"/>
        <a:font script="Hang" typeface="맑은 고딕"/>
        <a:font script="Tibt" typeface="Microsoft Himalaya"/>
        <a:font script="Viet" typeface="Times New Roman"/>
        <a:font script="Hans" typeface="宋体"/>
        <a:font script="Hant" typeface="新細明體"/>
      </a:majorFont>
      <a:min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Geor" typeface="Sylfaen"/>
        <a:font script="Beng" typeface="Vrinda"/>
        <a:font script="Yiii" typeface="Microsoft Yi Baiti"/>
        <a:font script="Thaa" typeface="MV Boli"/>
        <a:font script="Khmr" typeface="DaunPenh"/>
        <a:font script="Taml" typeface="Latha"/>
        <a:font script="Cans" typeface="Euphemia"/>
        <a:font script="Telu" typeface="Gautami"/>
        <a:font script="Laoo" typeface="DokChampa"/>
        <a:font script="Uigh" typeface="Microsoft Uighur"/>
        <a:font script="Deva" typeface="Mangal"/>
        <a:font script="Knda" typeface="Tunga"/>
        <a:font script="Cher" typeface="Plantagenet Cherokee"/>
        <a:font script="Arab" typeface="Arial"/>
        <a:font script="Mlym" typeface="Kartika"/>
        <a:font script="Thai" typeface="Cordia New"/>
        <a:font script="Ethi" typeface="Nyala"/>
        <a:font script="Hebr" typeface="Arial"/>
        <a:font script="Sinh" typeface="Iskoola Pota"/>
        <a:font script="Gujr" typeface="Shruti"/>
        <a:font script="Mong" typeface="Mongolian Baiti"/>
        <a:font script="Hang" typeface="맑은 고딕"/>
        <a:font script="Tibt" typeface="Microsoft Himalaya"/>
        <a:font script="Viet" typeface="Arial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surveyanalytics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Geor" typeface="Sylfaen"/>
        <a:font script="Beng" typeface="Vrinda"/>
        <a:font script="Yiii" typeface="Microsoft Yi Baiti"/>
        <a:font script="Thaa" typeface="MV Boli"/>
        <a:font script="Khmr" typeface="MoolBoran"/>
        <a:font script="Taml" typeface="Latha"/>
        <a:font script="Cans" typeface="Euphemia"/>
        <a:font script="Telu" typeface="Gautami"/>
        <a:font script="Laoo" typeface="DokChampa"/>
        <a:font script="Uigh" typeface="Microsoft Uighur"/>
        <a:font script="Deva" typeface="Mangal"/>
        <a:font script="Knda" typeface="Tunga"/>
        <a:font script="Cher" typeface="Plantagenet Cherokee"/>
        <a:font script="Arab" typeface="Times New Roman"/>
        <a:font script="Mlym" typeface="Kartika"/>
        <a:font script="Thai" typeface="Angsana New"/>
        <a:font script="Ethi" typeface="Nyala"/>
        <a:font script="Hebr" typeface="Times New Roman"/>
        <a:font script="Sinh" typeface="Iskoola Pota"/>
        <a:font script="Gujr" typeface="Shruti"/>
        <a:font script="Mong" typeface="Mongolian Baiti"/>
        <a:font script="Hang" typeface="맑은 고딕"/>
        <a:font script="Tibt" typeface="Microsoft Himalaya"/>
        <a:font script="Viet" typeface="Times New Roman"/>
        <a:font script="Hans" typeface="宋体"/>
        <a:font script="Hant" typeface="新細明體"/>
      </a:majorFont>
      <a:min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Geor" typeface="Sylfaen"/>
        <a:font script="Beng" typeface="Vrinda"/>
        <a:font script="Yiii" typeface="Microsoft Yi Baiti"/>
        <a:font script="Thaa" typeface="MV Boli"/>
        <a:font script="Khmr" typeface="DaunPenh"/>
        <a:font script="Taml" typeface="Latha"/>
        <a:font script="Cans" typeface="Euphemia"/>
        <a:font script="Telu" typeface="Gautami"/>
        <a:font script="Laoo" typeface="DokChampa"/>
        <a:font script="Uigh" typeface="Microsoft Uighur"/>
        <a:font script="Deva" typeface="Mangal"/>
        <a:font script="Knda" typeface="Tunga"/>
        <a:font script="Cher" typeface="Plantagenet Cherokee"/>
        <a:font script="Arab" typeface="Arial"/>
        <a:font script="Mlym" typeface="Kartika"/>
        <a:font script="Thai" typeface="Cordia New"/>
        <a:font script="Ethi" typeface="Nyala"/>
        <a:font script="Hebr" typeface="Arial"/>
        <a:font script="Sinh" typeface="Iskoola Pota"/>
        <a:font script="Gujr" typeface="Shruti"/>
        <a:font script="Mong" typeface="Mongolian Baiti"/>
        <a:font script="Hang" typeface="맑은 고딕"/>
        <a:font script="Tibt" typeface="Microsoft Himalaya"/>
        <a:font script="Viet" typeface="Arial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315</Words>
  <Application>Microsoft Office PowerPoint</Application>
  <PresentationFormat>On-screen Show (4:3)</PresentationFormat>
  <Paragraphs>35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Office Theme</vt:lpstr>
      <vt:lpstr>surveyanalytics (1)</vt:lpstr>
      <vt:lpstr>surveyanalytics (1)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Inga Þóra Þórisdóttir</dc:creator>
  <cp:lastModifiedBy>Inga Þóra Þórisdóttir</cp:lastModifiedBy>
  <cp:revision>3</cp:revision>
  <cp:lastPrinted>1969-12-31T16:00:00Z</cp:lastPrinted>
  <dcterms:created xsi:type="dcterms:W3CDTF">2021-11-01T04:30:14Z</dcterms:created>
  <dcterms:modified xsi:type="dcterms:W3CDTF">2021-11-01T11:38:08Z</dcterms:modified>
</cp:coreProperties>
</file>